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sldIdLst>
    <p:sldId id="275" r:id="rId2"/>
    <p:sldId id="297" r:id="rId3"/>
    <p:sldId id="276" r:id="rId4"/>
    <p:sldId id="277" r:id="rId5"/>
    <p:sldId id="278" r:id="rId6"/>
    <p:sldId id="279" r:id="rId7"/>
    <p:sldId id="280" r:id="rId8"/>
    <p:sldId id="281" r:id="rId9"/>
    <p:sldId id="284" r:id="rId10"/>
    <p:sldId id="294" r:id="rId11"/>
    <p:sldId id="285" r:id="rId12"/>
    <p:sldId id="286" r:id="rId13"/>
    <p:sldId id="287" r:id="rId14"/>
    <p:sldId id="290" r:id="rId15"/>
    <p:sldId id="295" r:id="rId16"/>
    <p:sldId id="291" r:id="rId17"/>
    <p:sldId id="292" r:id="rId18"/>
    <p:sldId id="293" r:id="rId1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B4D6D5"/>
    <a:srgbClr val="A6CECD"/>
    <a:srgbClr val="C9EFE8"/>
    <a:srgbClr val="B2E8DE"/>
    <a:srgbClr val="BCE4FC"/>
    <a:srgbClr val="C8E9F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Образец текста</a:t>
            </a:r>
          </a:p>
          <a:p>
            <a:pPr lvl="1"/>
            <a:r>
              <a:rPr lang="ru-RU" altLang="en-US" noProof="0" smtClean="0"/>
              <a:t>Второй уровень</a:t>
            </a:r>
          </a:p>
          <a:p>
            <a:pPr lvl="2"/>
            <a:r>
              <a:rPr lang="ru-RU" altLang="en-US" noProof="0" smtClean="0"/>
              <a:t>Третий уровень</a:t>
            </a:r>
          </a:p>
          <a:p>
            <a:pPr lvl="3"/>
            <a:r>
              <a:rPr lang="ru-RU" altLang="en-US" noProof="0" smtClean="0"/>
              <a:t>Четвертый уровень</a:t>
            </a:r>
          </a:p>
          <a:p>
            <a:pPr lvl="4"/>
            <a:r>
              <a:rPr lang="ru-RU" altLang="en-US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C3DA83-D475-4242-B401-83959F56A1B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575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solidFill>
          <a:srgbClr val="C8E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ru-RU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ru-RU" alt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8F6-3B8B-48EE-BDB9-68D76A29668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5A5FD-FB3B-4CDD-99AD-BDD67B67281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BD7A6-8BD2-4D5A-97A1-577BA0460E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02FE-45EC-4B6B-899E-ADF74D6CE1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434D7-8EA8-40BF-A2E3-9DFE7B4E20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DD4D-80D8-44ED-83EA-E7747ACDB11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D952-268B-4FC2-A782-A7D6EA22B25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4ADE-81B6-4AA2-AAE6-BE379777AB8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AE342-A8F9-4BC6-B7FA-C456416A92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FE02-63F7-42C3-912A-A40BF16D6C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EF952-E65D-4291-B17B-753A4191D07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8E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EB010D-CB54-456D-87E5-C24885251BD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8221861" cy="59766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700" b="1" dirty="0">
                <a:solidFill>
                  <a:srgbClr val="0000CC"/>
                </a:solidFill>
              </a:rPr>
              <a:t>ПРОГРАММНЫЕ ИНСТРУМЕНТЫ </a:t>
            </a:r>
            <a:endParaRPr lang="ru-RU" sz="4700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0000CC"/>
                </a:solidFill>
              </a:rPr>
              <a:t>В </a:t>
            </a:r>
            <a:r>
              <a:rPr lang="ru-RU" sz="4700" b="1" dirty="0">
                <a:solidFill>
                  <a:srgbClr val="0000CC"/>
                </a:solidFill>
              </a:rPr>
              <a:t>ПРАКТИКЕ ВЕДЕНИЯ </a:t>
            </a:r>
          </a:p>
          <a:p>
            <a:pPr marL="0" indent="0" algn="ctr">
              <a:buNone/>
            </a:pPr>
            <a:r>
              <a:rPr lang="ru-RU" sz="4700" b="1" dirty="0">
                <a:solidFill>
                  <a:srgbClr val="0000CC"/>
                </a:solidFill>
              </a:rPr>
              <a:t>ЭЛЕКТРОННОГО </a:t>
            </a:r>
            <a:r>
              <a:rPr lang="ru-RU" sz="4700" b="1" dirty="0" smtClean="0">
                <a:solidFill>
                  <a:srgbClr val="0000CC"/>
                </a:solidFill>
              </a:rPr>
              <a:t>КАТАЛОГА</a:t>
            </a:r>
          </a:p>
          <a:p>
            <a:pPr marL="0" indent="0" algn="just">
              <a:buNone/>
            </a:pPr>
            <a:endParaRPr lang="ru-RU" sz="1800" dirty="0" smtClean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000CC"/>
                </a:solidFill>
              </a:rPr>
              <a:t>В докладе рассмотрены некоторые программные </a:t>
            </a:r>
            <a:r>
              <a:rPr lang="ru-RU" sz="1800" dirty="0">
                <a:solidFill>
                  <a:srgbClr val="0000CC"/>
                </a:solidFill>
              </a:rPr>
              <a:t>средства, используемые в практике работы отдела лингвистического обеспечения Центральной научной библиотеки им. Я. Коласа НАН </a:t>
            </a:r>
            <a:r>
              <a:rPr lang="ru-RU" sz="1800" dirty="0" smtClean="0">
                <a:solidFill>
                  <a:srgbClr val="0000CC"/>
                </a:solidFill>
              </a:rPr>
              <a:t>Беларуси для </a:t>
            </a:r>
            <a:r>
              <a:rPr lang="ru-RU" sz="1800" dirty="0">
                <a:solidFill>
                  <a:srgbClr val="0000CC"/>
                </a:solidFill>
              </a:rPr>
              <a:t>оптимизации процессов ведения электронного каталога </a:t>
            </a:r>
            <a:r>
              <a:rPr lang="ru-RU" sz="1800" dirty="0" smtClean="0">
                <a:solidFill>
                  <a:srgbClr val="0000CC"/>
                </a:solidFill>
              </a:rPr>
              <a:t>библиотеки</a:t>
            </a:r>
            <a:endParaRPr lang="ru-RU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4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88640"/>
            <a:ext cx="8928992" cy="720080"/>
          </a:xfrm>
        </p:spPr>
        <p:txBody>
          <a:bodyPr/>
          <a:lstStyle/>
          <a:p>
            <a:r>
              <a:rPr lang="ru-RU" sz="1800" dirty="0" smtClean="0">
                <a:solidFill>
                  <a:srgbClr val="0000CC"/>
                </a:solidFill>
              </a:rPr>
              <a:t>Программа отбирает записи, которые привязаны к датам, проставленным в поле 999 «Лица-составители записи» в подполе «</a:t>
            </a:r>
            <a:r>
              <a:rPr lang="en-US" sz="1800" dirty="0" smtClean="0">
                <a:solidFill>
                  <a:srgbClr val="0000CC"/>
                </a:solidFill>
              </a:rPr>
              <a:t>c</a:t>
            </a:r>
            <a:r>
              <a:rPr lang="ru-RU" sz="1800" dirty="0" smtClean="0">
                <a:solidFill>
                  <a:srgbClr val="0000CC"/>
                </a:solidFill>
              </a:rPr>
              <a:t> – Библиограф-систематизатор»</a:t>
            </a:r>
            <a:endParaRPr lang="ru-RU" sz="1800" dirty="0">
              <a:solidFill>
                <a:srgbClr val="0000CC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83568" y="5517232"/>
            <a:ext cx="0" cy="308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689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67544" y="5373216"/>
            <a:ext cx="82809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7544" y="5733256"/>
            <a:ext cx="82809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850106"/>
          </a:xfrm>
        </p:spPr>
        <p:txBody>
          <a:bodyPr/>
          <a:lstStyle/>
          <a:p>
            <a:pPr algn="just"/>
            <a:r>
              <a:rPr lang="ru-RU" sz="1850" dirty="0" smtClean="0">
                <a:solidFill>
                  <a:srgbClr val="0000CC"/>
                </a:solidFill>
              </a:rPr>
              <a:t>Корректировка терминов выполняется с использованием программы </a:t>
            </a:r>
            <a:r>
              <a:rPr lang="en-US" sz="1850" dirty="0" smtClean="0">
                <a:solidFill>
                  <a:srgbClr val="0000CC"/>
                </a:solidFill>
              </a:rPr>
              <a:t>SloEdit</a:t>
            </a:r>
            <a:r>
              <a:rPr lang="ru-RU" sz="1850" dirty="0" smtClean="0">
                <a:solidFill>
                  <a:srgbClr val="0000CC"/>
                </a:solidFill>
              </a:rPr>
              <a:t>,</a:t>
            </a:r>
            <a:r>
              <a:rPr lang="en-US" sz="1850" dirty="0" smtClean="0">
                <a:solidFill>
                  <a:srgbClr val="0000CC"/>
                </a:solidFill>
              </a:rPr>
              <a:t> </a:t>
            </a:r>
            <a:r>
              <a:rPr lang="ru-RU" sz="1850" dirty="0" smtClean="0">
                <a:solidFill>
                  <a:srgbClr val="0000CC"/>
                </a:solidFill>
              </a:rPr>
              <a:t>позволяющей одновременно менять один термин (ключевое слово или авторитетную запись) на три новых</a:t>
            </a:r>
            <a:endParaRPr lang="ru-RU" sz="1850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5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634082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</a:rPr>
              <a:t>Замена ключевых слов и авторитетных записей осуществляется во всех библиографических записях, в которых встречается исключаемый термин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78098"/>
          </a:xfrm>
        </p:spPr>
        <p:txBody>
          <a:bodyPr/>
          <a:lstStyle/>
          <a:p>
            <a:r>
              <a:rPr lang="ru-RU" sz="1900" dirty="0" smtClean="0">
                <a:solidFill>
                  <a:srgbClr val="0000CC"/>
                </a:solidFill>
              </a:rPr>
              <a:t>Корректировка терминов выполняется с использованием поля 835 «Информация об исключенном заголовке» формата </a:t>
            </a:r>
            <a:r>
              <a:rPr lang="en-US" sz="1900" dirty="0">
                <a:solidFill>
                  <a:srgbClr val="0000CC"/>
                </a:solidFill>
              </a:rPr>
              <a:t>BELMARC/Authorities</a:t>
            </a:r>
            <a:endParaRPr lang="ru-RU" sz="1900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2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04664"/>
            <a:ext cx="8352928" cy="2160240"/>
          </a:xfrm>
        </p:spPr>
        <p:txBody>
          <a:bodyPr/>
          <a:lstStyle/>
          <a:p>
            <a:pPr algn="just"/>
            <a:r>
              <a:rPr lang="ru-RU" sz="1900" dirty="0" smtClean="0">
                <a:solidFill>
                  <a:srgbClr val="0000CC"/>
                </a:solidFill>
              </a:rPr>
              <a:t>Удаление из словарей исключенных терминов с использованием программы «Удаление прототипов АЗ, не привязанных к документам</a:t>
            </a:r>
            <a:r>
              <a:rPr lang="ru-RU" sz="1900" dirty="0">
                <a:solidFill>
                  <a:srgbClr val="0000CC"/>
                </a:solidFill>
              </a:rPr>
              <a:t>». </a:t>
            </a:r>
            <a:r>
              <a:rPr lang="ru-RU" sz="1900" dirty="0" smtClean="0">
                <a:solidFill>
                  <a:srgbClr val="0000CC"/>
                </a:solidFill>
              </a:rPr>
              <a:t/>
            </a:r>
            <a:br>
              <a:rPr lang="ru-RU" sz="1900" dirty="0" smtClean="0">
                <a:solidFill>
                  <a:srgbClr val="0000CC"/>
                </a:solidFill>
              </a:rPr>
            </a:br>
            <a:r>
              <a:rPr lang="ru-RU" sz="1900" dirty="0">
                <a:solidFill>
                  <a:srgbClr val="0000CC"/>
                </a:solidFill>
              </a:rPr>
              <a:t/>
            </a:r>
            <a:br>
              <a:rPr lang="ru-RU" sz="1900" dirty="0">
                <a:solidFill>
                  <a:srgbClr val="0000CC"/>
                </a:solidFill>
              </a:rPr>
            </a:br>
            <a:r>
              <a:rPr lang="ru-RU" sz="1900" dirty="0" smtClean="0">
                <a:solidFill>
                  <a:srgbClr val="0000CC"/>
                </a:solidFill>
              </a:rPr>
              <a:t>Программа </a:t>
            </a:r>
            <a:r>
              <a:rPr lang="ru-RU" sz="1900" dirty="0">
                <a:solidFill>
                  <a:srgbClr val="0000CC"/>
                </a:solidFill>
              </a:rPr>
              <a:t>обрабатывает прототипы </a:t>
            </a:r>
            <a:r>
              <a:rPr lang="ru-RU" sz="1900" dirty="0" smtClean="0">
                <a:solidFill>
                  <a:srgbClr val="0000CC"/>
                </a:solidFill>
              </a:rPr>
              <a:t>авторитетных записей на </a:t>
            </a:r>
            <a:r>
              <a:rPr lang="ru-RU" sz="1900" dirty="0">
                <a:solidFill>
                  <a:srgbClr val="0000CC"/>
                </a:solidFill>
              </a:rPr>
              <a:t>наименования: «Имя лица», «</a:t>
            </a:r>
            <a:r>
              <a:rPr lang="ru-RU" sz="1900" dirty="0" smtClean="0">
                <a:solidFill>
                  <a:srgbClr val="0000CC"/>
                </a:solidFill>
              </a:rPr>
              <a:t>Название </a:t>
            </a:r>
            <a:r>
              <a:rPr lang="ru-RU" sz="1900" dirty="0">
                <a:solidFill>
                  <a:srgbClr val="0000CC"/>
                </a:solidFill>
              </a:rPr>
              <a:t>организации/коллектива», «Географическое название», «Торговая марка», «Родовое имя», «Тематический предмет», «Форма, жанр» а также «Неконтролируемые тематические термины»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1770"/>
            <a:ext cx="432048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68960"/>
            <a:ext cx="4249737" cy="2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0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019" y="274638"/>
            <a:ext cx="8033421" cy="1138138"/>
          </a:xfrm>
        </p:spPr>
        <p:txBody>
          <a:bodyPr/>
          <a:lstStyle/>
          <a:p>
            <a:pPr algn="just"/>
            <a:r>
              <a:rPr lang="ru-RU" sz="1950" dirty="0" smtClean="0">
                <a:solidFill>
                  <a:srgbClr val="0000CC"/>
                </a:solidFill>
              </a:rPr>
              <a:t>Для учета работ, выполняемых каталогизаторами, в каждой библиографической записи в поле 999 «Лица-составители записи» фиксируется дата выполнения работы и личный код оператора</a:t>
            </a:r>
            <a:endParaRPr lang="ru-RU" sz="1950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2493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0" y="3356992"/>
            <a:ext cx="25861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0" y="5301208"/>
            <a:ext cx="25861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59632" y="400506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6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94122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</a:rPr>
              <a:t>Программно сформированная таблица «Статистика по сотрудникам» позволяет установить количество созданных и отредактированных записей каждым каталогизатором за определенный </a:t>
            </a:r>
            <a:r>
              <a:rPr lang="ru-RU" sz="1800" dirty="0">
                <a:solidFill>
                  <a:srgbClr val="0000CC"/>
                </a:solidFill>
              </a:rPr>
              <a:t>период времени. </a:t>
            </a:r>
            <a:r>
              <a:rPr lang="ru-RU" sz="1800" dirty="0" smtClean="0">
                <a:solidFill>
                  <a:srgbClr val="0000CC"/>
                </a:solidFill>
              </a:rPr>
              <a:t>Также по ней можно выявить ошибочные данные, занесенные в поле «Лица-составители записи»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62" y="1412776"/>
            <a:ext cx="534581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092280" y="2348880"/>
            <a:ext cx="0" cy="432048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flipH="1">
            <a:off x="1783337" y="2861614"/>
            <a:ext cx="6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774073" y="5805264"/>
            <a:ext cx="62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!</a:t>
            </a:r>
            <a:endParaRPr lang="ru-R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64896" cy="114300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</a:rPr>
              <a:t>Функция «Поиск по операторам» позволяет найти записи для устранения в них ошибочных данных. Реализуется функция в булевском поиске в ЭК через запрос «f999</a:t>
            </a:r>
            <a:r>
              <a:rPr lang="ru-RU" sz="1800" dirty="0">
                <a:solidFill>
                  <a:srgbClr val="0000CC"/>
                </a:solidFill>
              </a:rPr>
              <a:t>…=…», в котором указывается необходимое для поиска подполе из 999 поля и код оператора или ошибочный «код» 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4259"/>
            <a:ext cx="7313613" cy="225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7835"/>
            <a:ext cx="7344816" cy="232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2852936"/>
            <a:ext cx="16561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0000CC"/>
                </a:solidFill>
              </a:rPr>
              <a:t>«</a:t>
            </a:r>
            <a:r>
              <a:rPr lang="en-US" sz="1900" dirty="0" smtClean="0">
                <a:solidFill>
                  <a:srgbClr val="0000CC"/>
                </a:solidFill>
              </a:rPr>
              <a:t>f999d=…» </a:t>
            </a:r>
            <a:endParaRPr lang="ru-RU" sz="19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5219118"/>
            <a:ext cx="15841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00CC"/>
                </a:solidFill>
              </a:rPr>
              <a:t>«</a:t>
            </a:r>
            <a:r>
              <a:rPr lang="en-US" sz="1900" dirty="0" smtClean="0">
                <a:solidFill>
                  <a:srgbClr val="0000CC"/>
                </a:solidFill>
              </a:rPr>
              <a:t>f999c=…» </a:t>
            </a:r>
            <a:endParaRPr lang="en-US" sz="19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50" dirty="0"/>
              <a:t> </a:t>
            </a:r>
            <a:r>
              <a:rPr lang="ru-RU" sz="2550" dirty="0" smtClean="0"/>
              <a:t>     </a:t>
            </a:r>
            <a:r>
              <a:rPr lang="ru-RU" sz="2550" dirty="0" smtClean="0">
                <a:solidFill>
                  <a:srgbClr val="0000CC"/>
                </a:solidFill>
              </a:rPr>
              <a:t>Применение программных инструментов, разрабо-танных для оптимизации процессов по ведению электронного каталога, обеспечивает увеличение интенсивности работы каталогизаторов и позволяет осуществлять эти процессы более эффективно. </a:t>
            </a:r>
          </a:p>
          <a:p>
            <a:pPr marL="0" indent="0" algn="just">
              <a:buNone/>
            </a:pPr>
            <a:r>
              <a:rPr lang="ru-RU" sz="2550" dirty="0" smtClean="0">
                <a:solidFill>
                  <a:srgbClr val="0000CC"/>
                </a:solidFill>
              </a:rPr>
              <a:t>      Уменьшается производственная рутина при выполнении однотипных действий. </a:t>
            </a:r>
          </a:p>
          <a:p>
            <a:pPr marL="0" indent="0" algn="just">
              <a:buNone/>
            </a:pPr>
            <a:r>
              <a:rPr lang="ru-RU" sz="2550" dirty="0" smtClean="0">
                <a:solidFill>
                  <a:srgbClr val="0000CC"/>
                </a:solidFill>
              </a:rPr>
              <a:t>      Программная корректировка позволяет избежать связанных с человеческим фактором ошибок и недочетов. </a:t>
            </a:r>
          </a:p>
          <a:p>
            <a:pPr marL="0" indent="0" algn="just">
              <a:buNone/>
            </a:pPr>
            <a:r>
              <a:rPr lang="ru-RU" sz="2550" dirty="0" smtClean="0">
                <a:solidFill>
                  <a:srgbClr val="0000CC"/>
                </a:solidFill>
              </a:rPr>
              <a:t>      Благодаря автоматизации процессов, проводимых ранее ручным способом, экономится время на их выполнение, повышается результативность труда.</a:t>
            </a:r>
            <a:endParaRPr lang="ru-RU" sz="255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50" y="548680"/>
            <a:ext cx="8409549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00CC"/>
                </a:solidFill>
              </a:rPr>
              <a:t>В Центральной научной библиотеке НАН Беларуси внедрены 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00CC"/>
                </a:solidFill>
              </a:rPr>
              <a:t>АБИС БИТ-2000</a:t>
            </a:r>
            <a:r>
              <a:rPr lang="en-US" sz="2300" dirty="0" smtClean="0">
                <a:solidFill>
                  <a:srgbClr val="0000CC"/>
                </a:solidFill>
              </a:rPr>
              <a:t>u</a:t>
            </a:r>
            <a:r>
              <a:rPr lang="ru-RU" sz="2300" dirty="0" smtClean="0">
                <a:solidFill>
                  <a:srgbClr val="0000CC"/>
                </a:solidFill>
              </a:rPr>
              <a:t>, включающая средства автоматизации библиотечных процессов, в том числе онлайновую каталогизацию</a:t>
            </a:r>
          </a:p>
          <a:p>
            <a:pPr marL="0" indent="0" algn="just">
              <a:buNone/>
            </a:pPr>
            <a:r>
              <a:rPr lang="ru-RU" sz="2300" dirty="0" smtClean="0">
                <a:solidFill>
                  <a:srgbClr val="0000CC"/>
                </a:solidFill>
              </a:rPr>
              <a:t>формат </a:t>
            </a:r>
            <a:r>
              <a:rPr lang="en-US" sz="2300" dirty="0" smtClean="0">
                <a:solidFill>
                  <a:srgbClr val="0000CC"/>
                </a:solidFill>
              </a:rPr>
              <a:t>BELMARC</a:t>
            </a:r>
            <a:r>
              <a:rPr lang="ru-RU" sz="2300" dirty="0" smtClean="0">
                <a:solidFill>
                  <a:srgbClr val="0000CC"/>
                </a:solidFill>
              </a:rPr>
              <a:t>, обеспечивающий эффективное функционирование и использование ЭК. В формате предусмотрены определенные функции и поля, позволяющие ускорить работу каталогизаторов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rgbClr val="0000CC"/>
                </a:solidFill>
              </a:rPr>
              <a:t>п</a:t>
            </a:r>
            <a:r>
              <a:rPr lang="ru-RU" sz="2300" dirty="0" smtClean="0">
                <a:solidFill>
                  <a:srgbClr val="0000CC"/>
                </a:solidFill>
              </a:rPr>
              <a:t>рограммы, разработанные для решения конкретных проблем с учетом аспектов, важных для работы каталогизаторов. Программы созданы </a:t>
            </a:r>
            <a:r>
              <a:rPr lang="ru-RU" sz="2300" dirty="0">
                <a:solidFill>
                  <a:srgbClr val="0000CC"/>
                </a:solidFill>
              </a:rPr>
              <a:t>разработчиками </a:t>
            </a:r>
            <a:r>
              <a:rPr lang="ru-RU" sz="2300" dirty="0" smtClean="0">
                <a:solidFill>
                  <a:srgbClr val="0000CC"/>
                </a:solidFill>
              </a:rPr>
              <a:t>системы БИТ-2000</a:t>
            </a:r>
            <a:r>
              <a:rPr lang="en-US" sz="2300" dirty="0" smtClean="0">
                <a:solidFill>
                  <a:srgbClr val="0000CC"/>
                </a:solidFill>
              </a:rPr>
              <a:t>u</a:t>
            </a:r>
            <a:r>
              <a:rPr lang="ru-RU" sz="2300" dirty="0" smtClean="0">
                <a:solidFill>
                  <a:srgbClr val="0000CC"/>
                </a:solidFill>
              </a:rPr>
              <a:t> и специалистами отдела программного и технического обеспечения научных исследований библиотеки</a:t>
            </a:r>
            <a:endParaRPr lang="ru-RU" sz="2300" dirty="0">
              <a:solidFill>
                <a:srgbClr val="0000CC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 flipV="1">
            <a:off x="325597" y="1161650"/>
            <a:ext cx="221691" cy="61493"/>
          </a:xfrm>
          <a:prstGeom prst="triangl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0" y="3717032"/>
            <a:ext cx="98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" y="2204864"/>
            <a:ext cx="10068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6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9893" cy="1008112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</a:rPr>
              <a:t>Для организации в ЭК тематического поиска и раскрытия содержания документов составляется поисковый образ. При формировании поискового образа из словарей СЭК заимствуются авторитетные записи, которые заносятся в библиографическую запись  в произвольном порядке 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4217"/>
            <a:ext cx="300678" cy="268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00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0" y="332656"/>
            <a:ext cx="8712968" cy="6380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3" y="3717032"/>
            <a:ext cx="24631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352928" cy="994122"/>
          </a:xfrm>
        </p:spPr>
        <p:txBody>
          <a:bodyPr/>
          <a:lstStyle/>
          <a:p>
            <a:pPr algn="just"/>
            <a:r>
              <a:rPr lang="ru-RU" sz="1900" dirty="0" smtClean="0">
                <a:solidFill>
                  <a:srgbClr val="0000CC"/>
                </a:solidFill>
              </a:rPr>
              <a:t>Поисковый образ должен быть логичным и наглядным, соответственно должна соблюдаться очередность выстраивания полей. Выполнять это четко и быстро позволяет функция «Отсортировать поля»</a:t>
            </a:r>
            <a:endParaRPr lang="ru-RU" sz="1900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1438"/>
            <a:ext cx="8280920" cy="50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87" y="2708920"/>
            <a:ext cx="2254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3374"/>
            <a:ext cx="8280919" cy="611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5"/>
            <a:ext cx="371475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74638"/>
            <a:ext cx="8280920" cy="994122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rgbClr val="0000CC"/>
                </a:solidFill>
              </a:rPr>
              <a:t>В процессе формирования поискового образа документов происходит дублирование полей блока анализа содержания. Дублеты не влияют на поисковые возможности ЭК, но ухудшают внешнее качество библиографических записей</a:t>
            </a: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8092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2" y="5115086"/>
            <a:ext cx="369440" cy="2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72" y="4293096"/>
            <a:ext cx="369440" cy="2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37885" cy="706090"/>
          </a:xfrm>
        </p:spPr>
        <p:txBody>
          <a:bodyPr/>
          <a:lstStyle/>
          <a:p>
            <a:pPr algn="just"/>
            <a:r>
              <a:rPr lang="ru-RU" sz="1900" dirty="0" smtClean="0">
                <a:solidFill>
                  <a:srgbClr val="0000CC"/>
                </a:solidFill>
              </a:rPr>
              <a:t>Программа «Определение дубликатов полей» позволяет автоматически определять дублеты в библиографической записи и удалять их</a:t>
            </a:r>
            <a:endParaRPr lang="ru-RU" sz="1900" dirty="0">
              <a:solidFill>
                <a:srgbClr val="0000CC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4221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7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5877" cy="1858218"/>
          </a:xfrm>
        </p:spPr>
        <p:txBody>
          <a:bodyPr/>
          <a:lstStyle/>
          <a:p>
            <a:pPr marR="0" algn="just"/>
            <a:r>
              <a:rPr lang="ru-RU" sz="1900" dirty="0" smtClean="0">
                <a:solidFill>
                  <a:srgbClr val="0000CC"/>
                </a:solidFill>
              </a:rPr>
              <a:t>Для обеспечения контроля поисковых образов разработана программа, позволяющая  </a:t>
            </a:r>
            <a:r>
              <a:rPr lang="ru-RU" sz="1950" dirty="0" smtClean="0">
                <a:solidFill>
                  <a:srgbClr val="0000CC"/>
                </a:solidFill>
              </a:rPr>
              <a:t>выгружать</a:t>
            </a:r>
            <a:r>
              <a:rPr lang="ru-RU" sz="1900" dirty="0" smtClean="0">
                <a:solidFill>
                  <a:srgbClr val="0000CC"/>
                </a:solidFill>
              </a:rPr>
              <a:t> необходимые для проверки записи из ЭК в </a:t>
            </a:r>
            <a:r>
              <a:rPr lang="en-US" sz="1900" dirty="0" smtClean="0">
                <a:solidFill>
                  <a:srgbClr val="0000CC"/>
                </a:solidFill>
              </a:rPr>
              <a:t>marc</a:t>
            </a:r>
            <a:r>
              <a:rPr lang="ru-RU" sz="1900" dirty="0" smtClean="0">
                <a:solidFill>
                  <a:srgbClr val="0000CC"/>
                </a:solidFill>
              </a:rPr>
              <a:t>-файл. В поисковом запросе указываются даты начала и окончания задания (календарные дни, за которые будет проведена выборка записей). Временной период определяется  редактором произвольно и может составлять от одного дня до нескольких месяцев</a:t>
            </a:r>
            <a:r>
              <a:rPr lang="ru-RU" sz="1800" dirty="0">
                <a:solidFill>
                  <a:srgbClr val="0000CC"/>
                </a:solidFill>
              </a:rPr>
              <a:t/>
            </a:r>
            <a:br>
              <a:rPr lang="ru-RU" sz="1800" dirty="0">
                <a:solidFill>
                  <a:srgbClr val="0000CC"/>
                </a:solidFill>
              </a:rPr>
            </a:br>
            <a:endParaRPr lang="ru-RU" sz="1800" dirty="0">
              <a:solidFill>
                <a:srgbClr val="0000CC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122413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70084"/>
            <a:ext cx="864096" cy="98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573016"/>
            <a:ext cx="41031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66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5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ritingCloseUpDesignTemplate_TP001159437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WritingCloseUpDesignTemplate_TP001159437</Template>
  <TotalTime>0</TotalTime>
  <Words>553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WritingCloseUpDesignTemplate_TP001159437</vt:lpstr>
      <vt:lpstr>Презентация PowerPoint</vt:lpstr>
      <vt:lpstr>Презентация PowerPoint</vt:lpstr>
      <vt:lpstr>Для организации в ЭК тематического поиска и раскрытия содержания документов составляется поисковый образ. При формировании поискового образа из словарей СЭК заимствуются авторитетные записи, которые заносятся в библиографическую запись  в произвольном порядке </vt:lpstr>
      <vt:lpstr>Презентация PowerPoint</vt:lpstr>
      <vt:lpstr>Поисковый образ должен быть логичным и наглядным, соответственно должна соблюдаться очередность выстраивания полей. Выполнять это четко и быстро позволяет функция «Отсортировать поля»</vt:lpstr>
      <vt:lpstr>Презентация PowerPoint</vt:lpstr>
      <vt:lpstr>В процессе формирования поискового образа документов происходит дублирование полей блока анализа содержания. Дублеты не влияют на поисковые возможности ЭК, но ухудшают внешнее качество библиографических записей</vt:lpstr>
      <vt:lpstr>Программа «Определение дубликатов полей» позволяет автоматически определять дублеты в библиографической записи и удалять их</vt:lpstr>
      <vt:lpstr>Для обеспечения контроля поисковых образов разработана программа, позволяющая  выгружать необходимые для проверки записи из ЭК в marc-файл. В поисковом запросе указываются даты начала и окончания задания (календарные дни, за которые будет проведена выборка записей). Временной период определяется  редактором произвольно и может составлять от одного дня до нескольких месяцев </vt:lpstr>
      <vt:lpstr>Программа отбирает записи, которые привязаны к датам, проставленным в поле 999 «Лица-составители записи» в подполе «c – Библиограф-систематизатор»</vt:lpstr>
      <vt:lpstr>Корректировка терминов выполняется с использованием программы SloEdit, позволяющей одновременно менять один термин (ключевое слово или авторитетную запись) на три новых</vt:lpstr>
      <vt:lpstr>Замена ключевых слов и авторитетных записей осуществляется во всех библиографических записях, в которых встречается исключаемый термин</vt:lpstr>
      <vt:lpstr>Корректировка терминов выполняется с использованием поля 835 «Информация об исключенном заголовке» формата BELMARC/Authorities</vt:lpstr>
      <vt:lpstr>Удаление из словарей исключенных терминов с использованием программы «Удаление прототипов АЗ, не привязанных к документам».   Программа обрабатывает прототипы авторитетных записей на наименования: «Имя лица», «Название организации/коллектива», «Географическое название», «Торговая марка», «Родовое имя», «Тематический предмет», «Форма, жанр» а также «Неконтролируемые тематические термины»</vt:lpstr>
      <vt:lpstr>Для учета работ, выполняемых каталогизаторами, в каждой библиографической записи в поле 999 «Лица-составители записи» фиксируется дата выполнения работы и личный код оператора</vt:lpstr>
      <vt:lpstr>Программно сформированная таблица «Статистика по сотрудникам» позволяет установить количество созданных и отредактированных записей каждым каталогизатором за определенный период времени. Также по ней можно выявить ошибочные данные, занесенные в поле «Лица-составители записи»</vt:lpstr>
      <vt:lpstr>Функция «Поиск по операторам» позволяет найти записи для устранения в них ошибочных данных. Реализуется функция в булевском поиске в ЭК через запрос «f999…=…», в котором указывается необходимое для поиска подполе из 999 поля и код оператора или ошибочный «код»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88</cp:revision>
  <dcterms:created xsi:type="dcterms:W3CDTF">2014-08-18T12:54:07Z</dcterms:created>
  <dcterms:modified xsi:type="dcterms:W3CDTF">2020-11-19T14:34:07Z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</Properties>
</file>