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6" r:id="rId2"/>
    <p:sldId id="265" r:id="rId3"/>
    <p:sldId id="272" r:id="rId4"/>
    <p:sldId id="274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73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CBF05-A40C-4DE3-9E50-37754C715C7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83C9-36B3-48DF-862F-6EE0BF8C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483C9-36B3-48DF-862F-6EE0BF8C4B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483C9-36B3-48DF-862F-6EE0BF8C4B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483C9-36B3-48DF-862F-6EE0BF8C4B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soft-s.com/free-mychat-download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sl@kolas.basnet.b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80920" cy="475252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Библиотечный корпоративный чат: опыт выбора и внедрения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 err="1"/>
              <a:t>Карповский</a:t>
            </a:r>
            <a:r>
              <a:rPr lang="ru-RU" sz="2000" b="1" dirty="0"/>
              <a:t> Дмитрий Владимирович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заведующий отделом программного и технического обеспечения научных исследований ЦНБ НАН </a:t>
            </a:r>
            <a:r>
              <a:rPr lang="ru-RU" sz="2000" dirty="0" smtClean="0"/>
              <a:t>Беларуси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Котиков Иван Васильевич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инженер-программист отдела программного и технического обеспечения научных исследований ЦНБ НАН Беларуси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1600" dirty="0"/>
              <a:t>Минск, 19.11.2020 г.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874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971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/>
              <a:t>MyChat</a:t>
            </a:r>
            <a:r>
              <a:rPr lang="en-US" sz="2800" b="1" dirty="0" smtClean="0"/>
              <a:t> </a:t>
            </a:r>
            <a:r>
              <a:rPr lang="ru-RU" sz="2800" b="1" dirty="0"/>
              <a:t>—</a:t>
            </a:r>
            <a:r>
              <a:rPr lang="en-US" sz="2800" b="1" dirty="0" smtClean="0"/>
              <a:t> </a:t>
            </a:r>
            <a:r>
              <a:rPr lang="ru-RU" sz="2800" b="1" dirty="0" smtClean="0"/>
              <a:t>разграничение прав группам пользователей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3" y="1025134"/>
            <a:ext cx="724332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43" y="548680"/>
            <a:ext cx="869714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/>
              <a:t>MyChat</a:t>
            </a:r>
            <a:r>
              <a:rPr lang="en-US" sz="2800" b="1" dirty="0" smtClean="0"/>
              <a:t> </a:t>
            </a:r>
            <a:r>
              <a:rPr lang="ru-RU" sz="2800" b="1" dirty="0"/>
              <a:t>—</a:t>
            </a:r>
            <a:r>
              <a:rPr lang="en-US" sz="2800" b="1" dirty="0" smtClean="0"/>
              <a:t> </a:t>
            </a:r>
            <a:r>
              <a:rPr lang="ru-RU" sz="2800" b="1" dirty="0" smtClean="0"/>
              <a:t>создание и управление конференциями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002007"/>
            <a:ext cx="8038929" cy="58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43" y="548680"/>
            <a:ext cx="869714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/>
              <a:t>MyChat</a:t>
            </a:r>
            <a:r>
              <a:rPr lang="en-US" sz="2800" b="1" dirty="0" smtClean="0"/>
              <a:t> </a:t>
            </a:r>
            <a:r>
              <a:rPr lang="ru-RU" sz="2800" b="1" dirty="0"/>
              <a:t>—</a:t>
            </a:r>
            <a:r>
              <a:rPr lang="en-US" sz="2800" b="1" dirty="0" smtClean="0"/>
              <a:t> </a:t>
            </a:r>
            <a:r>
              <a:rPr lang="ru-RU" sz="2800" b="1" dirty="0" smtClean="0"/>
              <a:t>написание скриптов на базе </a:t>
            </a:r>
            <a:r>
              <a:rPr lang="en-US" sz="2800" b="1" dirty="0" smtClean="0"/>
              <a:t>Pascal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57" y="908720"/>
            <a:ext cx="350066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Сколько это стоит?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Цена по состоянию на май 2019 года – 1500 рублей за 130 подключений. 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В течение года после покупки – бесплатные обновления!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142"/>
            <a:ext cx="9144000" cy="22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бесплатная версия!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Компания </a:t>
            </a:r>
            <a:r>
              <a:rPr lang="en-US" dirty="0"/>
              <a:t>Network Software Solutions</a:t>
            </a:r>
            <a:r>
              <a:rPr lang="ru-RU" dirty="0" smtClean="0"/>
              <a:t> дает возможность </a:t>
            </a:r>
            <a:r>
              <a:rPr lang="ru-RU" b="1" dirty="0" smtClean="0"/>
              <a:t>бесплатно</a:t>
            </a:r>
            <a:r>
              <a:rPr lang="ru-RU" b="1" dirty="0"/>
              <a:t> </a:t>
            </a:r>
            <a:r>
              <a:rPr lang="ru-RU" b="1" dirty="0" smtClean="0"/>
              <a:t>и легально </a:t>
            </a:r>
            <a:r>
              <a:rPr lang="ru-RU" dirty="0"/>
              <a:t>получить последнюю </a:t>
            </a:r>
            <a:r>
              <a:rPr lang="ru-RU" dirty="0" smtClean="0"/>
              <a:t>версию чата</a:t>
            </a:r>
            <a:r>
              <a:rPr lang="ru-RU" dirty="0"/>
              <a:t> </a:t>
            </a:r>
            <a:r>
              <a:rPr lang="ru-RU" b="1" dirty="0" err="1"/>
              <a:t>MyChat</a:t>
            </a:r>
            <a:r>
              <a:rPr lang="ru-RU" b="1" dirty="0"/>
              <a:t> на</a:t>
            </a:r>
            <a:r>
              <a:rPr lang="ru-RU" dirty="0"/>
              <a:t> </a:t>
            </a:r>
            <a:r>
              <a:rPr lang="ru-RU" b="1" dirty="0"/>
              <a:t>20</a:t>
            </a:r>
            <a:r>
              <a:rPr lang="ru-RU" dirty="0"/>
              <a:t> </a:t>
            </a:r>
            <a:r>
              <a:rPr lang="ru-RU" b="1" dirty="0"/>
              <a:t>одновременных пользователей</a:t>
            </a:r>
            <a:r>
              <a:rPr lang="ru-RU" dirty="0"/>
              <a:t> онлайн без ограничений по времени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Получить бесплатную версию: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nsoft-s.com/free-mychat-download.html</a:t>
            </a: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05463"/>
            <a:ext cx="8712968" cy="553590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>Вопрос можно задать сейчас или потом по </a:t>
            </a:r>
            <a:r>
              <a:rPr lang="en-US" sz="2800" dirty="0" smtClean="0"/>
              <a:t>e-mail: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>
                <a:hlinkClick r:id="rId3"/>
              </a:rPr>
              <a:t>csl@kolas.basnet.by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u="sng" dirty="0" err="1" smtClean="0"/>
              <a:t>Карповский</a:t>
            </a:r>
            <a:r>
              <a:rPr lang="ru-RU" sz="2400" b="1" u="sng" dirty="0" smtClean="0"/>
              <a:t> Дмитрий Владимирович</a:t>
            </a:r>
            <a:br>
              <a:rPr lang="ru-RU" sz="2400" b="1" u="sng" dirty="0" smtClean="0"/>
            </a:br>
            <a:r>
              <a:rPr lang="ru-RU" sz="2400" b="1" dirty="0" smtClean="0"/>
              <a:t>заведующий отделом программного и технического обеспечения научных исследований ЦНБ НАН Беларуси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u="sng" dirty="0" smtClean="0"/>
              <a:t>Котиков Иван Васильевич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инженер-программист отдела программного и технического обеспечения научных исследований ЦНБ НАН Беларуси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3356" y="62068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Есть вопросы?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39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31940"/>
            <a:ext cx="8712968" cy="2213084"/>
          </a:xfrm>
        </p:spPr>
        <p:txBody>
          <a:bodyPr>
            <a:noAutofit/>
          </a:bodyPr>
          <a:lstStyle/>
          <a:p>
            <a:r>
              <a:rPr lang="en-US" sz="2400" dirty="0" smtClean="0"/>
              <a:t>IT-</a:t>
            </a:r>
            <a:r>
              <a:rPr lang="ru-RU" sz="2400" dirty="0" smtClean="0"/>
              <a:t>отделу требовался удобный и быстрый способ оповещения пользователей локальной сети об экстренных событиях:</a:t>
            </a:r>
            <a:br>
              <a:rPr lang="ru-RU" sz="2400" dirty="0" smtClean="0"/>
            </a:br>
            <a:r>
              <a:rPr lang="ru-RU" sz="2400" dirty="0" smtClean="0"/>
              <a:t>- выключение или перезагрузка серверов;</a:t>
            </a:r>
            <a:br>
              <a:rPr lang="ru-RU" sz="2400" dirty="0" smtClean="0"/>
            </a:br>
            <a:r>
              <a:rPr lang="ru-RU" sz="2400" dirty="0" smtClean="0"/>
              <a:t>- проблемы с электропитанием;</a:t>
            </a:r>
            <a:br>
              <a:rPr lang="ru-RU" sz="2400" dirty="0" smtClean="0"/>
            </a:br>
            <a:r>
              <a:rPr lang="ru-RU" sz="2400" dirty="0" smtClean="0"/>
              <a:t>- уведомления о прочих важных событиях.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0872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Как мы пришли к идее использования чата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9040"/>
            <a:ext cx="5897454" cy="292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Чат как удобное средство массового оповещения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3200" dirty="0" smtClean="0"/>
              <a:t>Чат позволяет минимизировать временные затраты на оповещение пользователей;</a:t>
            </a:r>
          </a:p>
          <a:p>
            <a:pPr>
              <a:buFontTx/>
              <a:buChar char="-"/>
            </a:pPr>
            <a:r>
              <a:rPr lang="ru-RU" sz="3200" dirty="0" smtClean="0"/>
              <a:t>Можно разослать сообщение одному пользователю или группе пользователей;</a:t>
            </a:r>
          </a:p>
          <a:p>
            <a:pPr>
              <a:buFontTx/>
              <a:buChar char="-"/>
            </a:pPr>
            <a:r>
              <a:rPr lang="ru-RU" sz="3200" dirty="0" smtClean="0"/>
              <a:t>Сообщения может рассылать любой сотрудник без специальной подготовки;</a:t>
            </a:r>
          </a:p>
          <a:p>
            <a:pPr>
              <a:buFontTx/>
              <a:buChar char="-"/>
            </a:pPr>
            <a:r>
              <a:rPr lang="ru-RU" sz="3200" dirty="0" smtClean="0"/>
              <a:t>Можно разграничить права пользователей (ограничить отправку массовых сообщений).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7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Чат выбрать — не поле перейти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В ЦНБ НАН Беларуси в разные годы использовались следующие чаты:</a:t>
            </a:r>
          </a:p>
          <a:p>
            <a:pPr marL="109728" indent="0">
              <a:buNone/>
            </a:pPr>
            <a:r>
              <a:rPr lang="en-US" dirty="0" smtClean="0"/>
              <a:t>- </a:t>
            </a:r>
            <a:r>
              <a:rPr lang="ru-RU" dirty="0" err="1" smtClean="0"/>
              <a:t>BORGChat</a:t>
            </a:r>
            <a:r>
              <a:rPr lang="ru-RU" dirty="0"/>
              <a:t>;</a:t>
            </a:r>
            <a:endParaRPr lang="ru-RU" dirty="0" smtClean="0"/>
          </a:p>
          <a:p>
            <a:pPr marL="109728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Vypress</a:t>
            </a:r>
            <a:r>
              <a:rPr lang="en-US" dirty="0" smtClean="0"/>
              <a:t> Chat</a:t>
            </a:r>
            <a:r>
              <a:rPr lang="ru-RU" dirty="0" smtClean="0"/>
              <a:t>;</a:t>
            </a:r>
          </a:p>
          <a:p>
            <a:pPr marL="109728" indent="0">
              <a:buNone/>
            </a:pPr>
            <a:r>
              <a:rPr lang="en-US" dirty="0" smtClean="0"/>
              <a:t>- </a:t>
            </a:r>
            <a:r>
              <a:rPr lang="ru-RU" dirty="0" err="1" smtClean="0"/>
              <a:t>UniChat</a:t>
            </a:r>
            <a:r>
              <a:rPr lang="ru-RU" dirty="0" smtClean="0"/>
              <a:t>;</a:t>
            </a:r>
          </a:p>
          <a:p>
            <a:pPr marL="109728" indent="0">
              <a:buNone/>
            </a:pPr>
            <a:r>
              <a:rPr lang="en-US" dirty="0" smtClean="0"/>
              <a:t>- </a:t>
            </a:r>
            <a:r>
              <a:rPr lang="ru-RU" dirty="0" err="1" smtClean="0"/>
              <a:t>Intranet</a:t>
            </a:r>
            <a:r>
              <a:rPr lang="ru-RU" dirty="0" smtClean="0"/>
              <a:t> </a:t>
            </a:r>
            <a:r>
              <a:rPr lang="ru-RU" dirty="0" err="1" smtClean="0"/>
              <a:t>Chat</a:t>
            </a:r>
            <a:r>
              <a:rPr lang="ru-RU" dirty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V-</a:t>
            </a:r>
            <a:r>
              <a:rPr lang="ru-RU" dirty="0" err="1" smtClean="0"/>
              <a:t>Talking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Spark (</a:t>
            </a:r>
            <a:r>
              <a:rPr lang="ru-RU" dirty="0" smtClean="0"/>
              <a:t>планировалось использовать).</a:t>
            </a:r>
            <a:endParaRPr lang="en-US" dirty="0" smtClean="0"/>
          </a:p>
          <a:p>
            <a:pPr marL="109728" indent="0">
              <a:buNone/>
            </a:pPr>
            <a:r>
              <a:rPr lang="ru-RU" dirty="0" smtClean="0"/>
              <a:t>Но ни одно из этих решений полностью не удовлетворяло потребностям библиотекарей и «</a:t>
            </a:r>
            <a:r>
              <a:rPr lang="ru-RU" dirty="0" err="1" smtClean="0"/>
              <a:t>айтишников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Проблемы с программами-чатами в ЦНБ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Отсутствие гарантированной доставки сообщений;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поддержки работы с локальной сетью (в случае </a:t>
            </a:r>
            <a:r>
              <a:rPr lang="en-US" dirty="0" smtClean="0"/>
              <a:t>jabber-</a:t>
            </a:r>
            <a:r>
              <a:rPr lang="ru-RU" dirty="0" smtClean="0"/>
              <a:t>клиентов, как </a:t>
            </a:r>
            <a:r>
              <a:rPr lang="en-US" dirty="0" smtClean="0"/>
              <a:t>Spark);</a:t>
            </a:r>
          </a:p>
          <a:p>
            <a:pPr>
              <a:buFontTx/>
              <a:buChar char="-"/>
            </a:pPr>
            <a:r>
              <a:rPr lang="ru-RU" dirty="0" smtClean="0"/>
              <a:t>Скудный функционал серверной части чата;</a:t>
            </a:r>
          </a:p>
          <a:p>
            <a:pPr>
              <a:buFontTx/>
              <a:buChar char="-"/>
            </a:pPr>
            <a:r>
              <a:rPr lang="ru-RU" dirty="0" smtClean="0"/>
              <a:t>Неудобство администрирования (требуется остановка службы чата, как с </a:t>
            </a:r>
            <a:r>
              <a:rPr lang="en-US" dirty="0" smtClean="0"/>
              <a:t>V-Talking)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Все это привело к поиску другого решения…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53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MyChat</a:t>
            </a:r>
            <a:r>
              <a:rPr lang="en-US" sz="2800" b="1" dirty="0" smtClean="0"/>
              <a:t> </a:t>
            </a:r>
            <a:r>
              <a:rPr lang="ru-RU" sz="2800" b="1" dirty="0"/>
              <a:t>—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идеальный чат для библиотеки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r>
              <a:rPr lang="ru-RU" sz="2000" b="1" dirty="0" smtClean="0"/>
              <a:t>Возможности и преимущества </a:t>
            </a:r>
            <a:r>
              <a:rPr lang="en-US" sz="2000" b="1" dirty="0" err="1" smtClean="0"/>
              <a:t>MyChat</a:t>
            </a:r>
            <a:r>
              <a:rPr lang="ru-RU" sz="2000" b="1" dirty="0" smtClean="0"/>
              <a:t>:</a:t>
            </a:r>
          </a:p>
          <a:p>
            <a:pPr marL="109728" indent="0">
              <a:buNone/>
            </a:pPr>
            <a:r>
              <a:rPr lang="ru-RU" sz="2000" dirty="0" smtClean="0"/>
              <a:t>– стабильное </a:t>
            </a:r>
            <a:r>
              <a:rPr lang="ru-RU" sz="2000" dirty="0"/>
              <a:t>соединение с сервером;</a:t>
            </a:r>
          </a:p>
          <a:p>
            <a:pPr marL="109728" indent="0">
              <a:buNone/>
            </a:pPr>
            <a:r>
              <a:rPr lang="ru-RU" sz="2000" dirty="0"/>
              <a:t>– гарантированная доставка сообщений;</a:t>
            </a:r>
          </a:p>
          <a:p>
            <a:pPr marL="109728" indent="0">
              <a:buNone/>
            </a:pPr>
            <a:r>
              <a:rPr lang="ru-RU" sz="2000" dirty="0"/>
              <a:t>– корректное отображение статуса «онлайн» для пользователей;</a:t>
            </a:r>
          </a:p>
          <a:p>
            <a:pPr marL="109728" indent="0">
              <a:buNone/>
            </a:pPr>
            <a:r>
              <a:rPr lang="ru-RU" sz="2000" dirty="0"/>
              <a:t>– возможность открытия папок общего доступа на компьютере пользователя через чат;</a:t>
            </a:r>
          </a:p>
          <a:p>
            <a:pPr marL="109728" indent="0">
              <a:buNone/>
            </a:pPr>
            <a:r>
              <a:rPr lang="ru-RU" sz="2000" dirty="0"/>
              <a:t>– корректное сохранение и загрузка истории сообщений;</a:t>
            </a:r>
          </a:p>
          <a:p>
            <a:pPr marL="109728" indent="0">
              <a:buNone/>
            </a:pPr>
            <a:r>
              <a:rPr lang="ru-RU" sz="2000" dirty="0"/>
              <a:t>– широкие возможности по разграничению прав пользователей;</a:t>
            </a:r>
          </a:p>
          <a:p>
            <a:pPr marL="109728" indent="0">
              <a:buNone/>
            </a:pPr>
            <a:r>
              <a:rPr lang="ru-RU" sz="2000" dirty="0"/>
              <a:t>– создание отдельных каналов;</a:t>
            </a:r>
          </a:p>
          <a:p>
            <a:pPr marL="109728" indent="0">
              <a:buNone/>
            </a:pPr>
            <a:r>
              <a:rPr lang="ru-RU" sz="2000" dirty="0"/>
              <a:t>– доступ в систему администрирования через веб-интерфейс без необходимости отключения серверной части чата;</a:t>
            </a:r>
          </a:p>
          <a:p>
            <a:pPr marL="109728" indent="0">
              <a:buNone/>
            </a:pPr>
            <a:r>
              <a:rPr lang="ru-RU" sz="2000" dirty="0"/>
              <a:t>– подробная информация о компьютере каждого пользователя: IP-адрес, MAC-адрес, имя компьютера в локальной вычислительной сети.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677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MyChat</a:t>
            </a:r>
            <a:r>
              <a:rPr lang="en-US" sz="2800" b="1" dirty="0" smtClean="0"/>
              <a:t> </a:t>
            </a:r>
            <a:r>
              <a:rPr lang="ru-RU" sz="2800" b="1" dirty="0"/>
              <a:t>—</a:t>
            </a:r>
            <a:r>
              <a:rPr lang="en-US" sz="2800" b="1" dirty="0" smtClean="0"/>
              <a:t> </a:t>
            </a:r>
            <a:r>
              <a:rPr lang="ru-RU" sz="2800" b="1" dirty="0" smtClean="0"/>
              <a:t>удобный интерфейс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0433"/>
            <a:ext cx="7516494" cy="57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538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MyChat</a:t>
            </a:r>
            <a:r>
              <a:rPr lang="en-US" sz="2800" b="1" dirty="0" smtClean="0"/>
              <a:t> </a:t>
            </a:r>
            <a:r>
              <a:rPr lang="ru-RU" sz="2800" b="1" dirty="0"/>
              <a:t>—</a:t>
            </a:r>
            <a:r>
              <a:rPr lang="en-US" sz="2800" b="1" dirty="0" smtClean="0"/>
              <a:t> </a:t>
            </a:r>
            <a:r>
              <a:rPr lang="ru-RU" sz="2800" b="1" dirty="0" smtClean="0"/>
              <a:t>окно личной переписки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0" y="1067569"/>
            <a:ext cx="50387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MyChat</a:t>
            </a:r>
            <a:r>
              <a:rPr lang="en-US" sz="2800" b="1" dirty="0" smtClean="0"/>
              <a:t> </a:t>
            </a:r>
            <a:r>
              <a:rPr lang="ru-RU" sz="2800" b="1" dirty="0"/>
              <a:t>—</a:t>
            </a:r>
            <a:r>
              <a:rPr lang="en-US" sz="2800" b="1" dirty="0" smtClean="0"/>
              <a:t> </a:t>
            </a:r>
            <a:r>
              <a:rPr lang="ru-RU" sz="2800" b="1" dirty="0" smtClean="0"/>
              <a:t>просмотр истории переписки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75458" cy="542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567</TotalTime>
  <Words>321</Words>
  <Application>Microsoft Office PowerPoint</Application>
  <PresentationFormat>Экран (4:3)</PresentationFormat>
  <Paragraphs>59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Библиотечный корпоративный чат: опыт выбора и внедрения  Карповский Дмитрий Владимирович, заведующий отделом программного и технического обеспечения научных исследований ЦНБ НАН Беларуси  Котиков Иван Васильевич, инженер-программист отдела программного и технического обеспечения научных исследований ЦНБ НАН Беларуси  Минск, 19.11.2020 г.</vt:lpstr>
      <vt:lpstr>IT-отделу требовался удобный и быстрый способ оповещения пользователей локальной сети об экстренных событиях: - выключение или перезагрузка серверов; - проблемы с электропитанием; - уведомления о прочих важных событиях.</vt:lpstr>
      <vt:lpstr>Чат как удобное средство массового оповещения</vt:lpstr>
      <vt:lpstr>Чат выбрать — не поле перейти</vt:lpstr>
      <vt:lpstr>Проблемы с программами-чатами в ЦНБ</vt:lpstr>
      <vt:lpstr>MyChat — идеальный чат для библиотеки</vt:lpstr>
      <vt:lpstr>MyChat — удобный интерфейс</vt:lpstr>
      <vt:lpstr>MyChat — окно личной переписки</vt:lpstr>
      <vt:lpstr>MyChat — просмотр истории переписки</vt:lpstr>
      <vt:lpstr>MyChat — разграничение прав группам пользователей</vt:lpstr>
      <vt:lpstr>MyChat — создание и управление конференциями</vt:lpstr>
      <vt:lpstr>MyChat — написание скриптов на базе Pascal</vt:lpstr>
      <vt:lpstr>Сколько это стоит?</vt:lpstr>
      <vt:lpstr>Есть бесплатная версия!</vt:lpstr>
      <vt:lpstr>   Вопрос можно задать сейчас или потом по e-mail:  csl@kolas.basnet.by  Карповский Дмитрий Владимирович заведующий отделом программного и технического обеспечения научных исследований ЦНБ НАН Беларуси  Котиков Иван Васильевич инженер-программист отдела программного и технического обеспечения научных исследований ЦНБ НАН Беларуси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Инвентаризация Форма ввода данных для построения отчета сверки подсобного фонда</dc:title>
  <dc:creator>Панасина Ольга Петровна</dc:creator>
  <cp:lastModifiedBy>Панасина Ольга Петровна</cp:lastModifiedBy>
  <cp:revision>65</cp:revision>
  <dcterms:modified xsi:type="dcterms:W3CDTF">2020-11-19T14:32:15Z</dcterms:modified>
</cp:coreProperties>
</file>