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72" r:id="rId7"/>
    <p:sldId id="273" r:id="rId8"/>
    <p:sldId id="274" r:id="rId9"/>
    <p:sldId id="275" r:id="rId10"/>
    <p:sldId id="276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CBF05-A40C-4DE3-9E50-37754C715C7A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483C9-36B3-48DF-862F-6EE0BF8C4B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29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83C9-36B3-48DF-862F-6EE0BF8C4B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.bas-net.by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GNU_GPL_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lpi-projec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sl@kolas.basnet.by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80920" cy="475252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Коммуникативный </a:t>
            </a:r>
            <a:r>
              <a:rPr lang="en-US" dirty="0" smtClean="0"/>
              <a:t>upgrade: </a:t>
            </a:r>
            <a:r>
              <a:rPr lang="ru-RU" sz="3600" dirty="0" smtClean="0"/>
              <a:t>Система электронных заявок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2000" b="1" dirty="0" err="1" smtClean="0"/>
              <a:t>Карповский</a:t>
            </a:r>
            <a:r>
              <a:rPr lang="ru-RU" sz="2000" b="1" dirty="0" smtClean="0"/>
              <a:t> Дмитрий Владимирович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smtClean="0"/>
              <a:t>заведующий отделом программного и технического обеспечения научных исследований ЦНБ НАН Беларуси</a:t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ru-RU" sz="1800" dirty="0" smtClean="0"/>
              <a:t>Минск, 19.11.2020 г.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0874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Интерфейс администратора - статистика</a:t>
            </a:r>
            <a:endParaRPr lang="ru-RU" sz="3600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8880"/>
            <a:ext cx="9144000" cy="264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000" dirty="0" smtClean="0"/>
              <a:t>Система развернута на внутреннем веб-сервере по адресу </a:t>
            </a:r>
            <a:r>
              <a:rPr lang="en-US" sz="3000" dirty="0" smtClean="0">
                <a:hlinkClick r:id="rId3"/>
              </a:rPr>
              <a:t>http://global.bas-net.by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ru-RU" sz="3000" dirty="0" smtClean="0"/>
              <a:t>- </a:t>
            </a:r>
            <a:r>
              <a:rPr lang="en-US" sz="3000" dirty="0" smtClean="0"/>
              <a:t>IIS (</a:t>
            </a:r>
            <a:r>
              <a:rPr lang="ru-RU" sz="3000" dirty="0" smtClean="0"/>
              <a:t>веб-сервер);</a:t>
            </a:r>
            <a:br>
              <a:rPr lang="ru-RU" sz="3000" dirty="0" smtClean="0"/>
            </a:br>
            <a:r>
              <a:rPr lang="en-US" sz="3000" dirty="0" smtClean="0"/>
              <a:t>- ASP</a:t>
            </a:r>
            <a:r>
              <a:rPr lang="ru-RU" sz="3000" dirty="0"/>
              <a:t> </a:t>
            </a:r>
            <a:r>
              <a:rPr lang="ru-RU" sz="3000" dirty="0" smtClean="0"/>
              <a:t>(технология создания веб-приложения);</a:t>
            </a:r>
            <a:br>
              <a:rPr lang="ru-RU" sz="3000" dirty="0" smtClean="0"/>
            </a:br>
            <a:r>
              <a:rPr lang="ru-RU" sz="3000" dirty="0" smtClean="0"/>
              <a:t>- </a:t>
            </a:r>
            <a:r>
              <a:rPr lang="en-US" sz="3000" dirty="0" smtClean="0"/>
              <a:t>Oracle (</a:t>
            </a:r>
            <a:r>
              <a:rPr lang="ru-RU" sz="3000" dirty="0" smtClean="0"/>
              <a:t>база данных);</a:t>
            </a:r>
            <a:br>
              <a:rPr lang="ru-RU" sz="3000" dirty="0" smtClean="0"/>
            </a:br>
            <a:r>
              <a:rPr lang="ru-RU" sz="3000" dirty="0" smtClean="0"/>
              <a:t>- AJAX (технология отображения данных без полного обновления веб-страницы).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+mj-lt"/>
              </a:rPr>
              <a:t>Технологии разработки системы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03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23003"/>
            <a:ext cx="8712968" cy="5618365"/>
          </a:xfrm>
        </p:spPr>
        <p:txBody>
          <a:bodyPr>
            <a:noAutofit/>
          </a:bodyPr>
          <a:lstStyle/>
          <a:p>
            <a:r>
              <a:rPr lang="en-US" sz="2400" dirty="0"/>
              <a:t>GLPI</a:t>
            </a:r>
            <a:r>
              <a:rPr lang="ru-RU" sz="2400" dirty="0"/>
              <a:t> (</a:t>
            </a:r>
            <a:r>
              <a:rPr lang="fr-FR" sz="2400" b="1" dirty="0"/>
              <a:t>Gestionnaire libre de parc informatique</a:t>
            </a:r>
            <a:r>
              <a:rPr lang="ru-RU" sz="2400" b="1" dirty="0"/>
              <a:t>)</a:t>
            </a:r>
            <a:r>
              <a:rPr lang="en-US" sz="2400" dirty="0"/>
              <a:t> – </a:t>
            </a:r>
            <a:r>
              <a:rPr lang="ru-RU" sz="2400" dirty="0"/>
              <a:t>свободное </a:t>
            </a:r>
            <a:r>
              <a:rPr lang="ru-RU" sz="2400" dirty="0" smtClean="0"/>
              <a:t>программное обеспечение(лицензия </a:t>
            </a:r>
            <a:r>
              <a:rPr lang="en-US" sz="2400" dirty="0">
                <a:hlinkClick r:id="rId3"/>
              </a:rPr>
              <a:t>GNU GPL 2</a:t>
            </a:r>
            <a:r>
              <a:rPr lang="ru-RU" sz="2400" dirty="0"/>
              <a:t>). </a:t>
            </a:r>
            <a:r>
              <a:rPr lang="ru-RU" sz="2400" dirty="0" smtClean="0"/>
              <a:t>Технологии: </a:t>
            </a:r>
            <a:r>
              <a:rPr lang="en-US" sz="2400" dirty="0" smtClean="0"/>
              <a:t>PHP</a:t>
            </a:r>
            <a:r>
              <a:rPr lang="ru-RU" sz="2400" dirty="0" smtClean="0"/>
              <a:t>+</a:t>
            </a:r>
            <a:r>
              <a:rPr lang="en-US" sz="2400" dirty="0" smtClean="0"/>
              <a:t>MySQL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Планируется </a:t>
            </a:r>
            <a:r>
              <a:rPr lang="ru-RU" sz="2400" dirty="0" smtClean="0"/>
              <a:t>переход на систему </a:t>
            </a:r>
            <a:r>
              <a:rPr lang="en-US" sz="2400" dirty="0"/>
              <a:t>GLPI (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glpi-project.org</a:t>
            </a:r>
            <a:r>
              <a:rPr lang="en-US" sz="2400" dirty="0" smtClean="0"/>
              <a:t>)</a:t>
            </a:r>
            <a:r>
              <a:rPr lang="ru-RU" sz="2400" dirty="0" smtClean="0"/>
              <a:t>, которая позволяет: </a:t>
            </a:r>
            <a:br>
              <a:rPr lang="ru-RU" sz="2400" dirty="0" smtClean="0"/>
            </a:br>
            <a:r>
              <a:rPr lang="ru-RU" sz="2400" dirty="0" smtClean="0"/>
              <a:t>подавать и отслеживать заявки;</a:t>
            </a:r>
            <a:br>
              <a:rPr lang="ru-RU" sz="2400" dirty="0" smtClean="0"/>
            </a:br>
            <a:r>
              <a:rPr lang="ru-RU" sz="2400" dirty="0" smtClean="0"/>
              <a:t>- хранить сведения об оборудовании, проводить его инвентаризацию;</a:t>
            </a:r>
            <a:br>
              <a:rPr lang="ru-RU" sz="2400" dirty="0" smtClean="0"/>
            </a:br>
            <a:r>
              <a:rPr lang="ru-RU" sz="2400" dirty="0" smtClean="0"/>
              <a:t>- организовать базу знаний;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- генерировать отчеты;</a:t>
            </a:r>
            <a:br>
              <a:rPr lang="ru-RU" sz="2400" dirty="0" smtClean="0"/>
            </a:br>
            <a:r>
              <a:rPr lang="ru-RU" sz="2400" dirty="0" smtClean="0"/>
              <a:t>- работать с договорами;</a:t>
            </a:r>
            <a:br>
              <a:rPr lang="ru-RU" sz="2400" dirty="0" smtClean="0"/>
            </a:br>
            <a:r>
              <a:rPr lang="ru-RU" sz="2400" dirty="0" smtClean="0"/>
              <a:t>- …и многое-многое другое.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Перспективы – переход на </a:t>
            </a:r>
            <a:r>
              <a:rPr lang="en-US" sz="3600" dirty="0" smtClean="0">
                <a:latin typeface="+mj-lt"/>
              </a:rPr>
              <a:t>GLPI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13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Вопрос можно задать сейчас или потом по </a:t>
            </a:r>
            <a:r>
              <a:rPr lang="en-US" sz="3200" dirty="0" smtClean="0"/>
              <a:t>e-mail: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hlinkClick r:id="rId3"/>
              </a:rPr>
              <a:t>csl@kolas.basnet.by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u="sng" dirty="0" err="1" smtClean="0"/>
              <a:t>Карповский</a:t>
            </a:r>
            <a:r>
              <a:rPr lang="ru-RU" sz="3200" b="1" u="sng" dirty="0" smtClean="0"/>
              <a:t> Дмитрий Владимирович</a:t>
            </a:r>
            <a:br>
              <a:rPr lang="ru-RU" sz="3200" b="1" u="sng" dirty="0" smtClean="0"/>
            </a:br>
            <a:r>
              <a:rPr lang="ru-RU" sz="2800" b="1" dirty="0" smtClean="0"/>
              <a:t>заведующий отделом программного и технического обеспечения научных исследований ЦНБ НАН Беларуси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+mj-lt"/>
              </a:rPr>
              <a:t>Есть вопросы?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9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r>
              <a:rPr lang="ru-RU" sz="3000" dirty="0" smtClean="0"/>
              <a:t>Как </a:t>
            </a:r>
            <a:r>
              <a:rPr lang="ru-RU" sz="3000" dirty="0"/>
              <a:t>было </a:t>
            </a:r>
            <a:r>
              <a:rPr lang="ru-RU" sz="3000" dirty="0" smtClean="0"/>
              <a:t>раньше: возникла проблема при работе с компьютером или </a:t>
            </a:r>
            <a:r>
              <a:rPr lang="en-US" sz="3000" dirty="0" smtClean="0"/>
              <a:t>IT-</a:t>
            </a:r>
            <a:r>
              <a:rPr lang="ru-RU" sz="3000" dirty="0" smtClean="0"/>
              <a:t>сервисами </a:t>
            </a:r>
            <a:r>
              <a:rPr lang="ru-RU" sz="3000" dirty="0"/>
              <a:t>и библиотекарь</a:t>
            </a:r>
            <a:r>
              <a:rPr lang="ru-RU" sz="3000" dirty="0" smtClean="0"/>
              <a:t>…</a:t>
            </a:r>
            <a:br>
              <a:rPr lang="ru-RU" sz="3000" dirty="0" smtClean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 smtClean="0"/>
              <a:t>- звонит </a:t>
            </a:r>
            <a:r>
              <a:rPr lang="ru-RU" sz="3000" dirty="0"/>
              <a:t>по телефону;</a:t>
            </a:r>
            <a:br>
              <a:rPr lang="ru-RU" sz="3000" dirty="0"/>
            </a:br>
            <a:r>
              <a:rPr lang="ru-RU" sz="3000" dirty="0" smtClean="0"/>
              <a:t>- пишет </a:t>
            </a:r>
            <a:r>
              <a:rPr lang="ru-RU" sz="3000" dirty="0"/>
              <a:t>в IT-отдел по корпоративному чату;</a:t>
            </a:r>
            <a:br>
              <a:rPr lang="ru-RU" sz="3000" dirty="0"/>
            </a:br>
            <a:r>
              <a:rPr lang="ru-RU" sz="3000" dirty="0" smtClean="0"/>
              <a:t>- составляет и передает заявку </a:t>
            </a:r>
            <a:r>
              <a:rPr lang="ru-RU" sz="3000" dirty="0"/>
              <a:t>на </a:t>
            </a:r>
            <a:r>
              <a:rPr lang="ru-RU" sz="3000" dirty="0" smtClean="0"/>
              <a:t>бумаге.</a:t>
            </a:r>
            <a:endParaRPr lang="ru-RU" sz="3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Проблема: коммуникация между библиотекарями и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IT-</a:t>
            </a:r>
            <a:r>
              <a:rPr lang="ru-RU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отделом</a:t>
            </a:r>
            <a:endParaRPr lang="ru-RU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877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r>
              <a:rPr lang="ru-RU" sz="3000" dirty="0" smtClean="0"/>
              <a:t>- телефон </a:t>
            </a:r>
            <a:r>
              <a:rPr lang="ru-RU" sz="3000" dirty="0"/>
              <a:t>занят;</a:t>
            </a:r>
            <a:br>
              <a:rPr lang="ru-RU" sz="3000" dirty="0"/>
            </a:br>
            <a:r>
              <a:rPr lang="ru-RU" sz="3000" dirty="0" smtClean="0"/>
              <a:t>- нет </a:t>
            </a:r>
            <a:r>
              <a:rPr lang="ru-RU" sz="3000" dirty="0"/>
              <a:t>возможности отследить </a:t>
            </a:r>
            <a:r>
              <a:rPr lang="ru-RU" sz="3000" dirty="0" smtClean="0"/>
              <a:t>доставку сообщения </a:t>
            </a:r>
            <a:r>
              <a:rPr lang="ru-RU" sz="3000" dirty="0"/>
              <a:t>по </a:t>
            </a:r>
            <a:r>
              <a:rPr lang="ru-RU" sz="3000" dirty="0" smtClean="0"/>
              <a:t>чату</a:t>
            </a:r>
            <a:r>
              <a:rPr lang="ru-RU" sz="3000" dirty="0"/>
              <a:t>;</a:t>
            </a:r>
            <a:br>
              <a:rPr lang="ru-RU" sz="3000" dirty="0"/>
            </a:br>
            <a:r>
              <a:rPr lang="ru-RU" sz="3000" dirty="0" smtClean="0"/>
              <a:t>- составление </a:t>
            </a:r>
            <a:r>
              <a:rPr lang="ru-RU" sz="3000" dirty="0"/>
              <a:t>и передача бумажной заявки отнимает </a:t>
            </a:r>
            <a:r>
              <a:rPr lang="ru-RU" sz="3000" dirty="0" smtClean="0"/>
              <a:t>время.</a:t>
            </a:r>
            <a:br>
              <a:rPr lang="ru-RU" sz="3000" dirty="0" smtClean="0"/>
            </a:br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 smtClean="0"/>
              <a:t>В итоге </a:t>
            </a:r>
            <a:r>
              <a:rPr lang="ru-RU" sz="3000" smtClean="0"/>
              <a:t>– потеря времени </a:t>
            </a:r>
            <a:r>
              <a:rPr lang="ru-RU" sz="3000" dirty="0" smtClean="0"/>
              <a:t>при подаче и обработке заявки, простой в работе, низкая прозрачность работы </a:t>
            </a:r>
            <a:r>
              <a:rPr lang="en-US" sz="3000" dirty="0" smtClean="0"/>
              <a:t>IT-</a:t>
            </a:r>
            <a:r>
              <a:rPr lang="ru-RU" sz="3000" dirty="0" smtClean="0"/>
              <a:t>отдела.</a:t>
            </a:r>
            <a:endParaRPr lang="ru-RU" sz="3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+mj-lt"/>
              </a:rPr>
              <a:t>Проблемы при коммуникации традиционными способами</a:t>
            </a:r>
          </a:p>
        </p:txBody>
      </p:sp>
    </p:spTree>
    <p:extLst>
      <p:ext uri="{BB962C8B-B14F-4D97-AF65-F5344CB8AC3E}">
        <p14:creationId xmlns:p14="http://schemas.microsoft.com/office/powerpoint/2010/main" val="3610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1) библиотекарь подает заявку через онлайн-форму, выбрав свой отдел и ФИО;</a:t>
            </a:r>
            <a:br>
              <a:rPr lang="ru-RU" sz="2800" dirty="0" smtClean="0"/>
            </a:br>
            <a:r>
              <a:rPr lang="ru-RU" sz="2800" dirty="0" smtClean="0"/>
              <a:t>2) заявка сохраняется в базе данных и отражается в веб-интерфейсе пользователя;</a:t>
            </a:r>
            <a:br>
              <a:rPr lang="ru-RU" sz="2800" dirty="0" smtClean="0"/>
            </a:br>
            <a:r>
              <a:rPr lang="ru-RU" sz="2800" dirty="0" smtClean="0"/>
              <a:t>3) сотрудники </a:t>
            </a:r>
            <a:r>
              <a:rPr lang="en-US" sz="2800" dirty="0" smtClean="0"/>
              <a:t>IT-</a:t>
            </a:r>
            <a:r>
              <a:rPr lang="ru-RU" sz="2800" dirty="0" smtClean="0"/>
              <a:t>отдела моментально получают оповещение о поступившей заявке;</a:t>
            </a:r>
            <a:br>
              <a:rPr lang="ru-RU" sz="2800" dirty="0" smtClean="0"/>
            </a:br>
            <a:r>
              <a:rPr lang="ru-RU" sz="2800" dirty="0" smtClean="0"/>
              <a:t>4) заявка берется на выполнение одним из сотрудников </a:t>
            </a:r>
            <a:r>
              <a:rPr lang="en-US" sz="2800" dirty="0" smtClean="0"/>
              <a:t>IT-</a:t>
            </a:r>
            <a:r>
              <a:rPr lang="ru-RU" sz="2800" dirty="0" smtClean="0"/>
              <a:t>отдела;</a:t>
            </a:r>
            <a:br>
              <a:rPr lang="ru-RU" sz="2800" dirty="0" smtClean="0"/>
            </a:br>
            <a:r>
              <a:rPr lang="ru-RU" sz="2800" dirty="0" smtClean="0"/>
              <a:t>5) библиотекарь через веб-интерфейс может отслеживать статус выполнения заявки.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+mj-lt"/>
              </a:rPr>
              <a:t>Решение проблемы коммуникации – система электронных заявок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46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>- Каждый библиотекарь может подать заявку;</a:t>
            </a:r>
            <a:br>
              <a:rPr lang="ru-RU" sz="2800" dirty="0" smtClean="0"/>
            </a:br>
            <a:r>
              <a:rPr lang="ru-RU" sz="2800" dirty="0" smtClean="0"/>
              <a:t>- Сделать это быстро;</a:t>
            </a:r>
            <a:br>
              <a:rPr lang="ru-RU" sz="2800" dirty="0" smtClean="0"/>
            </a:br>
            <a:r>
              <a:rPr lang="ru-RU" sz="2800" dirty="0" smtClean="0"/>
              <a:t>- Быть уверенным, что заявка принята и будет выполнена;</a:t>
            </a:r>
            <a:br>
              <a:rPr lang="ru-RU" sz="2800" dirty="0" smtClean="0"/>
            </a:br>
            <a:r>
              <a:rPr lang="ru-RU" sz="2800" dirty="0" smtClean="0"/>
              <a:t>- Отслеживать статус выполнения заявки;</a:t>
            </a:r>
            <a:br>
              <a:rPr lang="ru-RU" sz="2800" dirty="0" smtClean="0"/>
            </a:br>
            <a:r>
              <a:rPr lang="ru-RU" sz="2800" dirty="0" smtClean="0"/>
              <a:t>- Напомнить исполнителю о заявке;</a:t>
            </a:r>
            <a:br>
              <a:rPr lang="ru-RU" sz="2800" dirty="0" smtClean="0"/>
            </a:br>
            <a:r>
              <a:rPr lang="ru-RU" sz="2800" dirty="0" smtClean="0"/>
              <a:t>- Подать заявку даже в нерабочее время;</a:t>
            </a:r>
            <a:br>
              <a:rPr lang="ru-RU" sz="2800" dirty="0" smtClean="0"/>
            </a:br>
            <a:r>
              <a:rPr lang="ru-RU" sz="2800" dirty="0" smtClean="0"/>
              <a:t>- Повышается прозрачность и эффективность работы </a:t>
            </a:r>
            <a:r>
              <a:rPr lang="en-US" sz="2800" dirty="0" smtClean="0"/>
              <a:t>IT-</a:t>
            </a:r>
            <a:r>
              <a:rPr lang="ru-RU" sz="2800" dirty="0" smtClean="0"/>
              <a:t>отдела.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+mj-lt"/>
              </a:rPr>
              <a:t>Преимущества системы электронных заявок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567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409981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+mj-lt"/>
              </a:rPr>
              <a:t>Создание заявки библиотекарем</a:t>
            </a:r>
            <a:endParaRPr lang="ru-RU" sz="2800" dirty="0"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33201"/>
            <a:ext cx="8203143" cy="569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+mj-lt"/>
              </a:rPr>
              <a:t>Заявка взята на исполнение</a:t>
            </a:r>
            <a:endParaRPr lang="ru-RU" sz="3200" dirty="0"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6970"/>
            <a:ext cx="9144000" cy="212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46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+mj-lt"/>
              </a:rPr>
              <a:t>Заявка выполнена</a:t>
            </a:r>
            <a:endParaRPr lang="ru-RU" sz="3200" dirty="0"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2635"/>
            <a:ext cx="9144000" cy="199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9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4968552"/>
          </a:xfrm>
        </p:spPr>
        <p:txBody>
          <a:bodyPr>
            <a:noAutofit/>
          </a:bodyPr>
          <a:lstStyle/>
          <a:p>
            <a:pPr lvl="0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+mj-lt"/>
              </a:rPr>
              <a:t>Интерфейс администратора</a:t>
            </a:r>
            <a:endParaRPr lang="ru-RU" sz="3600" dirty="0"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9144000" cy="178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385</TotalTime>
  <Words>127</Words>
  <Application>Microsoft Office PowerPoint</Application>
  <PresentationFormat>Экран (4:3)</PresentationFormat>
  <Paragraphs>33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Коммуникативный upgrade: Система электронных заявок  Карповский Дмитрий Владимирович, заведующий отделом программного и технического обеспечения научных исследований ЦНБ НАН Беларуси      Минск, 19.11.2020 г.</vt:lpstr>
      <vt:lpstr>Как было раньше: возникла проблема при работе с компьютером или IT-сервисами и библиотекарь…  - звонит по телефону; - пишет в IT-отдел по корпоративному чату; - составляет и передает заявку на бумаге.</vt:lpstr>
      <vt:lpstr>- телефон занят; - нет возможности отследить доставку сообщения по чату; - составление и передача бумажной заявки отнимает время.  В итоге – потеря времени при подаче и обработке заявки, простой в работе, низкая прозрачность работы IT-отдела.</vt:lpstr>
      <vt:lpstr> 1) библиотекарь подает заявку через онлайн-форму, выбрав свой отдел и ФИО; 2) заявка сохраняется в базе данных и отражается в веб-интерфейсе пользователя; 3) сотрудники IT-отдела моментально получают оповещение о поступившей заявке; 4) заявка берется на выполнение одним из сотрудников IT-отдела; 5) библиотекарь через веб-интерфейс может отслеживать статус выполнения заявки.</vt:lpstr>
      <vt:lpstr>- Каждый библиотекарь может подать заявку; - Сделать это быстро; - Быть уверенным, что заявка принята и будет выполнена; - Отслеживать статус выполнения заявки; - Напомнить исполнителю о заявке; - Подать заявку даже в нерабочее время; - Повышается прозрачность и эффективность работы IT-отдела.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Система развернута на внутреннем веб-сервере по адресу http://global.bas-net.by  - IIS (веб-сервер); - ASP (технология создания веб-приложения); - Oracle (база данных); - AJAX (технология отображения данных без полного обновления веб-страницы). </vt:lpstr>
      <vt:lpstr>GLPI (Gestionnaire libre de parc informatique) – свободное программное обеспечение(лицензия GNU GPL 2). Технологии: PHP+MySQL.  Планируется переход на систему GLPI (https://glpi-project.org), которая позволяет:  подавать и отслеживать заявки; - хранить сведения об оборудовании, проводить его инвентаризацию; - организовать базу знаний; - генерировать отчеты; - работать с договорами; - …и многое-многое другое. </vt:lpstr>
      <vt:lpstr>Вопрос можно задать сейчас или потом по e-mail:  csl@kolas.basnet.by  Карповский Дмитрий Владимирович заведующий отделом программного и технического обеспечения научных исследований ЦНБ НАН Беларуси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Инвентаризация Форма ввода данных для построения отчета сверки подсобного фонда</dc:title>
  <dc:creator>Панасина Ольга Петровна</dc:creator>
  <cp:lastModifiedBy>Панасина Ольга Петровна</cp:lastModifiedBy>
  <cp:revision>43</cp:revision>
  <dcterms:modified xsi:type="dcterms:W3CDTF">2020-11-19T14:33:00Z</dcterms:modified>
</cp:coreProperties>
</file>