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527" r:id="rId3"/>
    <p:sldId id="500" r:id="rId4"/>
    <p:sldId id="529" r:id="rId5"/>
    <p:sldId id="530" r:id="rId6"/>
    <p:sldId id="531" r:id="rId7"/>
    <p:sldId id="533" r:id="rId8"/>
    <p:sldId id="534" r:id="rId9"/>
    <p:sldId id="532" r:id="rId10"/>
    <p:sldId id="507" r:id="rId11"/>
    <p:sldId id="49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04AD"/>
    <a:srgbClr val="FDA7EF"/>
    <a:srgbClr val="9E2C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1" autoAdjust="0"/>
    <p:restoredTop sz="84483" autoAdjust="0"/>
  </p:normalViewPr>
  <p:slideViewPr>
    <p:cSldViewPr>
      <p:cViewPr>
        <p:scale>
          <a:sx n="99" d="100"/>
          <a:sy n="99" d="100"/>
        </p:scale>
        <p:origin x="-89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0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5B64F-B917-4FB2-81B7-7CEAD58AF9B8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6CABD-371A-4CB8-9FC3-1C712D9E9F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853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6CABD-371A-4CB8-9FC3-1C712D9E9FE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6CABD-371A-4CB8-9FC3-1C712D9E9FE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38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6CABD-371A-4CB8-9FC3-1C712D9E9FE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278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6CABD-371A-4CB8-9FC3-1C712D9E9FE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278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6CABD-371A-4CB8-9FC3-1C712D9E9FE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278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6CABD-371A-4CB8-9FC3-1C712D9E9FE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520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6CABD-371A-4CB8-9FC3-1C712D9E9FE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278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6CABD-371A-4CB8-9FC3-1C712D9E9FE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2F8C-C3DF-4FEE-8CCC-EA6D256712C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627-F6C7-40AF-9FE6-3268574A50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46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2F8C-C3DF-4FEE-8CCC-EA6D256712C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627-F6C7-40AF-9FE6-3268574A50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8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2F8C-C3DF-4FEE-8CCC-EA6D256712C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627-F6C7-40AF-9FE6-3268574A50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91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2F8C-C3DF-4FEE-8CCC-EA6D256712C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627-F6C7-40AF-9FE6-3268574A50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73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2F8C-C3DF-4FEE-8CCC-EA6D256712C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627-F6C7-40AF-9FE6-3268574A50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90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2F8C-C3DF-4FEE-8CCC-EA6D256712C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627-F6C7-40AF-9FE6-3268574A50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61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2F8C-C3DF-4FEE-8CCC-EA6D256712C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627-F6C7-40AF-9FE6-3268574A50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961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2F8C-C3DF-4FEE-8CCC-EA6D256712C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627-F6C7-40AF-9FE6-3268574A50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98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2F8C-C3DF-4FEE-8CCC-EA6D256712C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627-F6C7-40AF-9FE6-3268574A50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06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2F8C-C3DF-4FEE-8CCC-EA6D256712C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627-F6C7-40AF-9FE6-3268574A50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057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2F8C-C3DF-4FEE-8CCC-EA6D256712C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627-F6C7-40AF-9FE6-3268574A50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85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12F8C-C3DF-4FEE-8CCC-EA6D256712C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2B627-F6C7-40AF-9FE6-3268574A50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177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ru-RU" sz="3000" dirty="0" smtClean="0"/>
              <a:t>Центральная научная библиотека им. Я. Коласа Национальной академии наук Беларуси</a:t>
            </a: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6400800" cy="2736304"/>
          </a:xfrm>
        </p:spPr>
        <p:txBody>
          <a:bodyPr>
            <a:noAutofit/>
          </a:bodyPr>
          <a:lstStyle/>
          <a:p>
            <a:r>
              <a:rPr lang="ru-RU" sz="3000" b="1" dirty="0"/>
              <a:t>ОСОБЕННОСТИ БИБЛИОГРАФИЧЕСКОЙ ОБРАБОТКИ </a:t>
            </a:r>
          </a:p>
          <a:p>
            <a:r>
              <a:rPr lang="ru-RU" sz="3000" b="1" dirty="0"/>
              <a:t>ЖУРНАЛОВ В ЦНБ НАН БЕЛАРУСИ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2066" y="4653136"/>
            <a:ext cx="3429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Коменда</a:t>
            </a:r>
            <a:r>
              <a:rPr lang="ru-RU" dirty="0" smtClean="0"/>
              <a:t> Ирина Павловна</a:t>
            </a:r>
          </a:p>
          <a:p>
            <a:r>
              <a:rPr lang="ru-RU" dirty="0" err="1" smtClean="0"/>
              <a:t>Максимцова</a:t>
            </a:r>
            <a:r>
              <a:rPr lang="ru-RU" dirty="0" smtClean="0"/>
              <a:t> Наталья Вячеславовна</a:t>
            </a:r>
          </a:p>
          <a:p>
            <a:r>
              <a:rPr lang="ru-RU" dirty="0" smtClean="0"/>
              <a:t>ЦНБ НАН Беларуси</a:t>
            </a:r>
          </a:p>
          <a:p>
            <a:endParaRPr lang="ru-RU" dirty="0"/>
          </a:p>
        </p:txBody>
      </p:sp>
      <p:pic>
        <p:nvPicPr>
          <p:cNvPr id="1026" name="Picture 2" descr="http://csl.bas-net.by/conference/img/Logo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864096" cy="876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/>
          </a:bodyPr>
          <a:lstStyle/>
          <a:p>
            <a:r>
              <a:rPr lang="ru-RU" sz="3200" dirty="0"/>
              <a:t>ЦНБ НАН Беларуси активно сотрудничает с другими библиотеками-участницами системы корпоративной каталогизации по наиболее полному отражению периодических изданий в СЭК.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Сотрудники </a:t>
            </a:r>
            <a:r>
              <a:rPr lang="ru-RU" sz="3200" dirty="0"/>
              <a:t>стремятся пополнить ЭК качественными БЗ, что, безусловно, повысит его информативность и улучшит поисковые возможности. </a:t>
            </a:r>
          </a:p>
        </p:txBody>
      </p:sp>
    </p:spTree>
    <p:extLst>
      <p:ext uri="{BB962C8B-B14F-4D97-AF65-F5344CB8AC3E}">
        <p14:creationId xmlns:p14="http://schemas.microsoft.com/office/powerpoint/2010/main" val="2513424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/>
              <a:t>Спасибо за внимание!</a:t>
            </a:r>
            <a:br>
              <a:rPr lang="ru-RU" sz="6000" b="1" dirty="0"/>
            </a:b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8136904" cy="2016224"/>
          </a:xfrm>
        </p:spPr>
        <p:txBody>
          <a:bodyPr>
            <a:normAutofit/>
          </a:bodyPr>
          <a:lstStyle/>
          <a:p>
            <a:pPr lvl="0" algn="l">
              <a:spcBef>
                <a:spcPts val="0"/>
              </a:spcBef>
            </a:pPr>
            <a:r>
              <a:rPr lang="ru-RU" sz="1800" dirty="0" smtClean="0">
                <a:solidFill>
                  <a:prstClr val="white"/>
                </a:solidFill>
              </a:rPr>
              <a:t>				</a:t>
            </a:r>
            <a:r>
              <a:rPr lang="ru-RU" sz="1800" dirty="0" err="1" smtClean="0">
                <a:solidFill>
                  <a:prstClr val="white"/>
                </a:solidFill>
              </a:rPr>
              <a:t>Коменда</a:t>
            </a:r>
            <a:r>
              <a:rPr lang="ru-RU" sz="1800" dirty="0" smtClean="0">
                <a:solidFill>
                  <a:prstClr val="white"/>
                </a:solidFill>
              </a:rPr>
              <a:t> </a:t>
            </a:r>
            <a:r>
              <a:rPr lang="ru-RU" sz="1800" dirty="0">
                <a:solidFill>
                  <a:prstClr val="white"/>
                </a:solidFill>
              </a:rPr>
              <a:t>Ирина </a:t>
            </a:r>
            <a:r>
              <a:rPr lang="ru-RU" sz="1800" dirty="0" smtClean="0">
                <a:solidFill>
                  <a:prstClr val="white"/>
                </a:solidFill>
              </a:rPr>
              <a:t>Павловна						ЦНБ НАН Беларуси						8 (017) 378 04 12</a:t>
            </a:r>
          </a:p>
          <a:p>
            <a:pPr algn="l">
              <a:spcBef>
                <a:spcPts val="0"/>
              </a:spcBef>
            </a:pPr>
            <a:r>
              <a:rPr lang="ru-RU" sz="1800" dirty="0">
                <a:solidFill>
                  <a:prstClr val="white"/>
                </a:solidFill>
              </a:rPr>
              <a:t>	</a:t>
            </a:r>
            <a:r>
              <a:rPr lang="ru-RU" sz="1800" dirty="0" smtClean="0">
                <a:solidFill>
                  <a:prstClr val="white"/>
                </a:solidFill>
              </a:rPr>
              <a:t>			</a:t>
            </a:r>
            <a:r>
              <a:rPr lang="ru-RU" sz="1800" dirty="0" err="1" smtClean="0">
                <a:solidFill>
                  <a:prstClr val="white"/>
                </a:solidFill>
              </a:rPr>
              <a:t>Максимцова</a:t>
            </a:r>
            <a:r>
              <a:rPr lang="ru-RU" sz="1800" dirty="0" smtClean="0">
                <a:solidFill>
                  <a:prstClr val="white"/>
                </a:solidFill>
              </a:rPr>
              <a:t> Наталья Вячеславовна				</a:t>
            </a:r>
            <a:r>
              <a:rPr lang="ru-RU" sz="1800" dirty="0" smtClean="0">
                <a:solidFill>
                  <a:schemeClr val="accent2"/>
                </a:solidFill>
              </a:rPr>
              <a:t>	</a:t>
            </a:r>
            <a:r>
              <a:rPr lang="ru-RU" sz="1800" dirty="0">
                <a:solidFill>
                  <a:prstClr val="white"/>
                </a:solidFill>
              </a:rPr>
              <a:t>ЦНБ НАН Беларуси						8 (017) </a:t>
            </a:r>
            <a:r>
              <a:rPr lang="ru-RU" sz="1800" dirty="0" smtClean="0">
                <a:solidFill>
                  <a:prstClr val="white"/>
                </a:solidFill>
              </a:rPr>
              <a:t>348 91 84</a:t>
            </a:r>
            <a:endParaRPr lang="ru-RU" sz="1800" dirty="0">
              <a:solidFill>
                <a:prstClr val="white"/>
              </a:solidFill>
            </a:endParaRPr>
          </a:p>
          <a:p>
            <a:pPr lvl="0" algn="l">
              <a:spcBef>
                <a:spcPts val="0"/>
              </a:spcBef>
            </a:pPr>
            <a:r>
              <a:rPr lang="ru-RU" sz="1800" dirty="0" smtClean="0">
                <a:solidFill>
                  <a:schemeClr val="accent2"/>
                </a:solidFill>
              </a:rPr>
              <a:t>	</a:t>
            </a:r>
            <a:r>
              <a:rPr lang="ru-RU" sz="1800" dirty="0" smtClean="0">
                <a:solidFill>
                  <a:prstClr val="white"/>
                </a:solidFill>
              </a:rPr>
              <a:t> 		</a:t>
            </a:r>
            <a:endParaRPr lang="ru-RU" sz="1800" dirty="0">
              <a:solidFill>
                <a:prstClr val="white"/>
              </a:solidFill>
            </a:endParaRPr>
          </a:p>
          <a:p>
            <a:pPr algn="ctr">
              <a:buNone/>
            </a:pPr>
            <a:endParaRPr lang="ru-RU" sz="66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200" dirty="0" smtClean="0"/>
              <a:t>Фонд журналов</a:t>
            </a:r>
            <a:endParaRPr lang="ru-RU" sz="4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ru-RU" dirty="0"/>
              <a:t>Фонд журналов </a:t>
            </a:r>
            <a:r>
              <a:rPr lang="ru-RU" dirty="0" smtClean="0"/>
              <a:t>библиотеки составляет </a:t>
            </a:r>
            <a:r>
              <a:rPr lang="ru-RU" dirty="0"/>
              <a:t>примерно 47 % от общего фонда ЦНБ НАН </a:t>
            </a:r>
            <a:r>
              <a:rPr lang="ru-RU" dirty="0" smtClean="0"/>
              <a:t>Беларуси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/>
              <a:t>За первое полугодие </a:t>
            </a:r>
            <a:r>
              <a:rPr lang="ru-RU" dirty="0"/>
              <a:t>в фонд поступило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   3 </a:t>
            </a:r>
            <a:r>
              <a:rPr lang="ru-RU" dirty="0"/>
              <a:t>180 новых номеров журналов: </a:t>
            </a:r>
            <a:r>
              <a:rPr lang="ru-RU" dirty="0" smtClean="0"/>
              <a:t>  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постоянного </a:t>
            </a:r>
            <a:r>
              <a:rPr lang="ru-RU" dirty="0"/>
              <a:t>хранения – 1 954 </a:t>
            </a:r>
            <a:r>
              <a:rPr lang="ru-RU" dirty="0" smtClean="0"/>
              <a:t>экземпляра,  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временного </a:t>
            </a:r>
            <a:r>
              <a:rPr lang="ru-RU" dirty="0"/>
              <a:t>– 1 </a:t>
            </a:r>
            <a:r>
              <a:rPr lang="ru-RU" dirty="0" smtClean="0"/>
              <a:t>226 экземпляров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07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272808" cy="165618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Каталогизация в электронной среде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844824"/>
            <a:ext cx="7992888" cy="4176464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ru-RU" sz="2300" dirty="0" smtClean="0"/>
              <a:t>1994 год – создание электронного каталога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2300" dirty="0" smtClean="0"/>
              <a:t>2004 год – формирование </a:t>
            </a:r>
            <a:r>
              <a:rPr lang="ru-RU" sz="2300" dirty="0"/>
              <a:t>БЗ </a:t>
            </a:r>
            <a:r>
              <a:rPr lang="ru-RU" sz="2300" dirty="0" smtClean="0"/>
              <a:t>в </a:t>
            </a:r>
            <a:r>
              <a:rPr lang="ru-RU" sz="2300" dirty="0"/>
              <a:t>модуле «Каталогизатор» автоматизированной библиотечной информационной системы «Библиотечные информационные технологии-2000</a:t>
            </a:r>
            <a:r>
              <a:rPr lang="en-US" sz="2300" dirty="0"/>
              <a:t>u</a:t>
            </a:r>
            <a:r>
              <a:rPr lang="ru-RU" sz="2300" dirty="0" smtClean="0"/>
              <a:t>» 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2300" dirty="0" smtClean="0"/>
              <a:t>2005 год – начало работы </a:t>
            </a:r>
            <a:r>
              <a:rPr lang="ru-RU" sz="2300" dirty="0"/>
              <a:t>в Белорусском коммуникативном формате </a:t>
            </a:r>
            <a:r>
              <a:rPr lang="ru-RU" sz="2300" dirty="0" smtClean="0"/>
              <a:t>BELMARC 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2300" dirty="0" smtClean="0"/>
              <a:t>2006 год – ЦНБ участница </a:t>
            </a:r>
            <a:r>
              <a:rPr lang="ru-RU" sz="2300" dirty="0"/>
              <a:t>системы корпоративной каталогизации и ведения </a:t>
            </a:r>
            <a:r>
              <a:rPr lang="ru-RU" sz="2300" dirty="0" smtClean="0"/>
              <a:t>СЭК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2300" dirty="0" smtClean="0"/>
              <a:t>2016 год – в СЭК начали поступать записи на журналы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363436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Этапы обработки журналов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/>
              <a:t>работа с журналами в форматах USMARC и BELMARC (до добавления БЗ на журналы в СЭК</a:t>
            </a:r>
            <a:r>
              <a:rPr lang="ru-RU" dirty="0" smtClean="0"/>
              <a:t>); 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работа, связанная с пополнением СЭК БЗ на журналы;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/>
              <a:t>текущая работа и новые направления деятельности в обработке </a:t>
            </a:r>
            <a:r>
              <a:rPr lang="ru-RU" dirty="0" smtClean="0"/>
              <a:t>журналов </a:t>
            </a:r>
          </a:p>
        </p:txBody>
      </p:sp>
    </p:spTree>
    <p:extLst>
      <p:ext uri="{BB962C8B-B14F-4D97-AF65-F5344CB8AC3E}">
        <p14:creationId xmlns:p14="http://schemas.microsoft.com/office/powerpoint/2010/main" val="29255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первого этапа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dirty="0" smtClean="0"/>
              <a:t>US</a:t>
            </a:r>
            <a:r>
              <a:rPr lang="ru-RU" sz="2800" dirty="0" smtClean="0"/>
              <a:t>MARC: </a:t>
            </a:r>
            <a:r>
              <a:rPr lang="be-BY" sz="2800" dirty="0" smtClean="0"/>
              <a:t>две БД для выпусков </a:t>
            </a:r>
            <a:r>
              <a:rPr lang="ru-RU" sz="2800" dirty="0" smtClean="0"/>
              <a:t>журналов, имеющих частное заглавие; 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BELMARC: «плоские» записи, начало создания многоуровневых БЗ;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/>
              <a:t>BELMARC</a:t>
            </a:r>
            <a:r>
              <a:rPr lang="en-US" sz="2800" dirty="0" smtClean="0"/>
              <a:t>:</a:t>
            </a:r>
            <a:r>
              <a:rPr lang="ru-RU" sz="2800" dirty="0" smtClean="0"/>
              <a:t> модуль «Комплектатор» – БЗ создаются и добавляются в ЭК при регистрации; 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/>
              <a:t>начало работы по отражению в БЗ на сериальные издания сведений об электронном адресе документа.</a:t>
            </a:r>
          </a:p>
        </p:txBody>
      </p:sp>
    </p:spTree>
    <p:extLst>
      <p:ext uri="{BB962C8B-B14F-4D97-AF65-F5344CB8AC3E}">
        <p14:creationId xmlns:p14="http://schemas.microsoft.com/office/powerpoint/2010/main" val="83027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второго этапа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dirty="0" smtClean="0"/>
              <a:t>подготовка и загрузка </a:t>
            </a:r>
            <a:r>
              <a:rPr lang="ru-RU" sz="2800" dirty="0"/>
              <a:t>массивов периодических изданий </a:t>
            </a:r>
            <a:r>
              <a:rPr lang="ru-RU" sz="2800" dirty="0" smtClean="0"/>
              <a:t>в </a:t>
            </a:r>
            <a:r>
              <a:rPr lang="ru-RU" sz="2800" dirty="0"/>
              <a:t>СЭК; </a:t>
            </a:r>
            <a:endParaRPr lang="ru-RU" sz="2800" dirty="0" smtClean="0"/>
          </a:p>
          <a:p>
            <a:pPr>
              <a:buFont typeface="Wingdings" pitchFamily="2" charset="2"/>
              <a:buChar char="ü"/>
            </a:pPr>
            <a:r>
              <a:rPr lang="ru-RU" sz="2800" dirty="0"/>
              <a:t>п</a:t>
            </a:r>
            <a:r>
              <a:rPr lang="ru-RU" sz="2800" dirty="0" smtClean="0"/>
              <a:t>ереход на новую технологию работы. 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555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Подготовка </a:t>
            </a:r>
            <a:r>
              <a:rPr lang="ru-RU" dirty="0"/>
              <a:t>и загрузка массивов периодических изданий в СЭК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2800" dirty="0" smtClean="0"/>
              <a:t>Проанализировав записи на журналы, изучив все уровни БЗ на издания, составлены </a:t>
            </a:r>
            <a:r>
              <a:rPr lang="ru-RU" sz="2800" dirty="0"/>
              <a:t>критерии отбора необходимых БЗ для загрузки и отражения записей на периодические издания в СЭК в необходимой иерархической </a:t>
            </a:r>
            <a:r>
              <a:rPr lang="ru-RU" sz="2800" dirty="0" smtClean="0"/>
              <a:t>структуре.</a:t>
            </a:r>
          </a:p>
          <a:p>
            <a:pPr marL="0" indent="0" algn="just">
              <a:buNone/>
            </a:pPr>
            <a:r>
              <a:rPr lang="ru-RU" sz="2800" dirty="0" smtClean="0"/>
              <a:t>	В 2015 году в СЭК </a:t>
            </a:r>
            <a:r>
              <a:rPr lang="ru-RU" sz="2800" dirty="0"/>
              <a:t>было </a:t>
            </a:r>
            <a:r>
              <a:rPr lang="ru-RU" sz="2800" dirty="0" smtClean="0"/>
              <a:t>загружено 10086 </a:t>
            </a:r>
            <a:r>
              <a:rPr lang="ru-RU" sz="2800" dirty="0"/>
              <a:t>записей верхнего уровня на периодические издания ЦНБ НАН </a:t>
            </a:r>
            <a:r>
              <a:rPr lang="ru-RU" sz="2800" dirty="0" smtClean="0"/>
              <a:t>Беларуси.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2220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Переход на новую технологию работы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87624" y="3393631"/>
            <a:ext cx="257248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Заимствование </a:t>
            </a:r>
          </a:p>
          <a:p>
            <a:pPr algn="ctr"/>
            <a:r>
              <a:rPr lang="ru-RU" sz="2400" dirty="0" smtClean="0"/>
              <a:t>записи</a:t>
            </a:r>
            <a:endParaRPr lang="ru-RU" sz="2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0112" y="3375785"/>
            <a:ext cx="2448272" cy="953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Создание записи</a:t>
            </a:r>
            <a:endParaRPr lang="ru-RU" sz="24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3059832" y="2597841"/>
            <a:ext cx="484632" cy="7560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796136" y="2597841"/>
            <a:ext cx="484632" cy="7560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47968"/>
            <a:ext cx="4993057" cy="749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7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третьего этапа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dirty="0" smtClean="0"/>
              <a:t>редактирование </a:t>
            </a:r>
            <a:r>
              <a:rPr lang="ru-RU" sz="2800" dirty="0"/>
              <a:t>старых записей на периодические издания в </a:t>
            </a:r>
            <a:r>
              <a:rPr lang="ru-RU" sz="2800" dirty="0" smtClean="0"/>
              <a:t>каталогах библиотеки; 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/>
              <a:t>с</a:t>
            </a:r>
            <a:r>
              <a:rPr lang="ru-RU" sz="2800" dirty="0" smtClean="0"/>
              <a:t>оздание записей в ЭК на журналы, размещенные на платформе </a:t>
            </a:r>
            <a:r>
              <a:rPr lang="en-US" sz="2800" dirty="0" smtClean="0"/>
              <a:t>eLIBRARY.RU</a:t>
            </a:r>
            <a:r>
              <a:rPr lang="en-US" sz="2800" dirty="0"/>
              <a:t>.</a:t>
            </a:r>
            <a:r>
              <a:rPr lang="ru-RU" sz="2800" dirty="0" smtClean="0"/>
              <a:t> 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0225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4343</TotalTime>
  <Words>322</Words>
  <Application>Microsoft Office PowerPoint</Application>
  <PresentationFormat>Экран (4:3)</PresentationFormat>
  <Paragraphs>53</Paragraphs>
  <Slides>11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Центральная научная библиотека им. Я. Коласа Национальной академии наук Беларуси</vt:lpstr>
      <vt:lpstr>Фонд журналов</vt:lpstr>
      <vt:lpstr>Каталогизация в электронной среде</vt:lpstr>
      <vt:lpstr>Этапы обработки журналов </vt:lpstr>
      <vt:lpstr>Особенности первого этапа </vt:lpstr>
      <vt:lpstr>Особенности второго этапа </vt:lpstr>
      <vt:lpstr>Подготовка и загрузка массивов периодических изданий в СЭК</vt:lpstr>
      <vt:lpstr>Переход на новую технологию работы </vt:lpstr>
      <vt:lpstr>Особенности третьего этапа </vt:lpstr>
      <vt:lpstr>ЦНБ НАН Беларуси активно сотрудничает с другими библиотеками-участницами системы корпоративной каталогизации по наиболее полному отражению периодических изданий в СЭК.  Сотрудники стремятся пополнить ЭК качественными БЗ, что, безусловно, повысит его информативность и улучшит поисковые возможности. </vt:lpstr>
      <vt:lpstr>Спасибо за внимание! </vt:lpstr>
    </vt:vector>
  </TitlesOfParts>
  <Company>Ya Blondinko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furs</dc:creator>
  <cp:lastModifiedBy>Панасина Ольга Петровна</cp:lastModifiedBy>
  <cp:revision>285</cp:revision>
  <dcterms:created xsi:type="dcterms:W3CDTF">2015-10-06T14:08:35Z</dcterms:created>
  <dcterms:modified xsi:type="dcterms:W3CDTF">2020-11-19T14:33:34Z</dcterms:modified>
</cp:coreProperties>
</file>