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18"/>
  </p:notesMasterIdLst>
  <p:sldIdLst>
    <p:sldId id="259" r:id="rId3"/>
    <p:sldId id="257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2" autoAdjust="0"/>
    <p:restoredTop sz="94674" autoAdjust="0"/>
  </p:normalViewPr>
  <p:slideViewPr>
    <p:cSldViewPr snapToGrid="0">
      <p:cViewPr varScale="1">
        <p:scale>
          <a:sx n="80" d="100"/>
          <a:sy n="80" d="100"/>
        </p:scale>
        <p:origin x="-1445" y="-8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B01E36-01CA-4E75-B169-CF465D2C67CD}" type="datetimeFigureOut">
              <a:rPr lang="ru-RU" smtClean="0"/>
              <a:t>20.11.2020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E7A9F8-B814-453C-A822-D2EC51F6FB0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46572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3E7A9F8-B814-453C-A822-D2EC51F6FB04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102438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19B81B88-C1C8-4B38-9EE4-CF7B73F96BC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="" xmlns:a16="http://schemas.microsoft.com/office/drawing/2014/main" id="{D3E35041-0D7A-4EEB-B7DA-EEAC331B574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AE5B1A38-2751-4F15-B6C6-1B84220005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725913-5B6B-4691-B182-B3C376ADEA9C}" type="datetimeFigureOut">
              <a:rPr lang="ru-RU" smtClean="0"/>
              <a:t>20.11.2020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9DBEAD01-C31E-4DF1-AAE6-B52429774E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774F550D-6D71-4A93-A140-417CE39340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5FA5D-8679-41DA-95BE-87A9A7B2238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861382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F6D02654-2A47-4DF8-8E4D-BA5FB3384C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="" xmlns:a16="http://schemas.microsoft.com/office/drawing/2014/main" id="{7A77B7CE-22B3-4191-B1DB-D4F78C5A68C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8F534B03-3EBF-41D9-8887-14530F7A9D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725913-5B6B-4691-B182-B3C376ADEA9C}" type="datetimeFigureOut">
              <a:rPr lang="ru-RU" smtClean="0"/>
              <a:t>20.11.2020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49FCD3C8-6515-43C4-A415-819005FD51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357F4B3C-67B6-4F20-A115-9927DDFAF4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5FA5D-8679-41DA-95BE-87A9A7B2238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083238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="" xmlns:a16="http://schemas.microsoft.com/office/drawing/2014/main" id="{A245EB4B-94B1-4155-8F6C-A7630E54828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="" xmlns:a16="http://schemas.microsoft.com/office/drawing/2014/main" id="{988333E5-87AF-4E0E-A7DC-D32D45147F8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43D032D9-3FF7-46C6-86F4-74CA06F1EF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725913-5B6B-4691-B182-B3C376ADEA9C}" type="datetimeFigureOut">
              <a:rPr lang="ru-RU" smtClean="0"/>
              <a:t>20.11.2020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B4D45213-A433-4EFE-826B-2F66D28444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723D5004-DC05-4CCC-BB59-6270FE0913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5FA5D-8679-41DA-95BE-87A9A7B2238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2626710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="" xmlns:a16="http://schemas.microsoft.com/office/drawing/2014/main" id="{33EF418C-09DE-48E4-9AB1-7DD01CBBE32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>
            <a:extLst>
              <a:ext uri="{FF2B5EF4-FFF2-40B4-BE49-F238E27FC236}">
                <a16:creationId xmlns="" xmlns:a16="http://schemas.microsoft.com/office/drawing/2014/main" id="{C3CDDA5F-E46B-4EDA-A2E8-BE6DC4C2359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>
            <a:extLst>
              <a:ext uri="{FF2B5EF4-FFF2-40B4-BE49-F238E27FC236}">
                <a16:creationId xmlns="" xmlns:a16="http://schemas.microsoft.com/office/drawing/2014/main" id="{E5F9D4EE-3E9C-4139-81C1-313594B0944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537528A-CA7D-4FD7-86DD-2ED9FBB30168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35424532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="" xmlns:a16="http://schemas.microsoft.com/office/drawing/2014/main" id="{FE41D469-F511-44E7-8C62-36FBF56DA4B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>
            <a:extLst>
              <a:ext uri="{FF2B5EF4-FFF2-40B4-BE49-F238E27FC236}">
                <a16:creationId xmlns="" xmlns:a16="http://schemas.microsoft.com/office/drawing/2014/main" id="{44C04C0C-F620-42EB-89F3-6CEA7F29873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>
            <a:extLst>
              <a:ext uri="{FF2B5EF4-FFF2-40B4-BE49-F238E27FC236}">
                <a16:creationId xmlns="" xmlns:a16="http://schemas.microsoft.com/office/drawing/2014/main" id="{34A865CF-E39C-4B02-8FF6-012062052B9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8971E13-51F5-4BA8-B113-180CB9D4FE52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20807718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="" xmlns:a16="http://schemas.microsoft.com/office/drawing/2014/main" id="{AD6E7B79-2D8F-4C85-B669-63DB991E25C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>
            <a:extLst>
              <a:ext uri="{FF2B5EF4-FFF2-40B4-BE49-F238E27FC236}">
                <a16:creationId xmlns="" xmlns:a16="http://schemas.microsoft.com/office/drawing/2014/main" id="{DDA806DC-5577-450B-8E86-6F01ED72E0A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>
            <a:extLst>
              <a:ext uri="{FF2B5EF4-FFF2-40B4-BE49-F238E27FC236}">
                <a16:creationId xmlns="" xmlns:a16="http://schemas.microsoft.com/office/drawing/2014/main" id="{5E7F72A5-5950-4A58-BEB2-EE678A52ECA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C53E9AC-C517-4A72-AC85-AEB8A806F41A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08675980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6FB0D75B-FD33-4F2A-BA8E-6AA07B4AA8E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9E12C936-95E7-4592-9DFD-5912669B995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>
            <a:extLst>
              <a:ext uri="{FF2B5EF4-FFF2-40B4-BE49-F238E27FC236}">
                <a16:creationId xmlns="" xmlns:a16="http://schemas.microsoft.com/office/drawing/2014/main" id="{D9957905-6039-4E76-A8E5-7F80742D6A0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8A9FEE0-1E7A-4D20-A704-D026A6876080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0532749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="" xmlns:a16="http://schemas.microsoft.com/office/drawing/2014/main" id="{62A9BC32-C359-40A6-9777-4A05BE53E7D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>
            <a:extLst>
              <a:ext uri="{FF2B5EF4-FFF2-40B4-BE49-F238E27FC236}">
                <a16:creationId xmlns="" xmlns:a16="http://schemas.microsoft.com/office/drawing/2014/main" id="{4694721F-4D87-48F8-A806-DE9D3EC1A26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>
            <a:extLst>
              <a:ext uri="{FF2B5EF4-FFF2-40B4-BE49-F238E27FC236}">
                <a16:creationId xmlns="" xmlns:a16="http://schemas.microsoft.com/office/drawing/2014/main" id="{3DED5951-2049-46C2-B672-90BC5272DC3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128E02A-793B-4470-87D4-ACA35655F18A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74460245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="" xmlns:a16="http://schemas.microsoft.com/office/drawing/2014/main" id="{E8BF3F8B-3F72-4C75-A02B-DEAE1A1655F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>
            <a:extLst>
              <a:ext uri="{FF2B5EF4-FFF2-40B4-BE49-F238E27FC236}">
                <a16:creationId xmlns="" xmlns:a16="http://schemas.microsoft.com/office/drawing/2014/main" id="{7B8AE8D9-BFA5-4999-9745-00F6E954ED8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>
            <a:extLst>
              <a:ext uri="{FF2B5EF4-FFF2-40B4-BE49-F238E27FC236}">
                <a16:creationId xmlns="" xmlns:a16="http://schemas.microsoft.com/office/drawing/2014/main" id="{1F2F6B7B-3362-42C5-9513-A2E1D8BB3B0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8C4A6DE-B12E-4C01-99AC-7C3FD10A8887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78081655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="" xmlns:a16="http://schemas.microsoft.com/office/drawing/2014/main" id="{658F3274-8224-4644-A6A2-4984403ABC6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>
            <a:extLst>
              <a:ext uri="{FF2B5EF4-FFF2-40B4-BE49-F238E27FC236}">
                <a16:creationId xmlns="" xmlns:a16="http://schemas.microsoft.com/office/drawing/2014/main" id="{763E8903-9BDC-4B75-83BF-FC2BE6895B8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>
            <a:extLst>
              <a:ext uri="{FF2B5EF4-FFF2-40B4-BE49-F238E27FC236}">
                <a16:creationId xmlns="" xmlns:a16="http://schemas.microsoft.com/office/drawing/2014/main" id="{3508F55E-129B-42B4-890D-EBD33E7DE20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F2FD4A5-4BE2-40C4-B8B4-541AE4D1D24C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13723747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FC65A822-1853-4D8D-BB4A-8DF18C6D3CC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6FD1A882-CB65-44F7-AFE0-4222E754167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>
            <a:extLst>
              <a:ext uri="{FF2B5EF4-FFF2-40B4-BE49-F238E27FC236}">
                <a16:creationId xmlns="" xmlns:a16="http://schemas.microsoft.com/office/drawing/2014/main" id="{C7B16E3F-AA26-46E2-90DA-01A3E0AE139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5A9D12F-75C6-4A00-AAFE-CE7E00A82BA2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1134684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7AF8A0D0-83CE-4F0C-B484-D1D6387C6E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71869F58-E39A-4FCB-B4A5-94AFE3BBDC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CC3705D4-2A0C-4C72-A235-8B4E2F2B0E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725913-5B6B-4691-B182-B3C376ADEA9C}" type="datetimeFigureOut">
              <a:rPr lang="ru-RU" smtClean="0"/>
              <a:t>20.11.2020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51CA8B78-C32F-43FA-AF81-8494D00AF2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9DF6DA91-0D83-4FF5-9DC2-591941F80F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5FA5D-8679-41DA-95BE-87A9A7B2238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5469440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96918065-1BD9-4442-A00B-DD165933E07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BFB192BB-F017-48B9-A280-BDE5F86E909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>
            <a:extLst>
              <a:ext uri="{FF2B5EF4-FFF2-40B4-BE49-F238E27FC236}">
                <a16:creationId xmlns="" xmlns:a16="http://schemas.microsoft.com/office/drawing/2014/main" id="{F83C6021-B2FD-429F-943F-9790ADD0D83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79A3DAC-B0DA-40BD-A2DC-291F3C50554B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16030324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="" xmlns:a16="http://schemas.microsoft.com/office/drawing/2014/main" id="{59C21E92-CD8D-479C-A41A-1894604921D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>
            <a:extLst>
              <a:ext uri="{FF2B5EF4-FFF2-40B4-BE49-F238E27FC236}">
                <a16:creationId xmlns="" xmlns:a16="http://schemas.microsoft.com/office/drawing/2014/main" id="{B48C4B8D-8819-43B1-AB2A-F775BF888D3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>
            <a:extLst>
              <a:ext uri="{FF2B5EF4-FFF2-40B4-BE49-F238E27FC236}">
                <a16:creationId xmlns="" xmlns:a16="http://schemas.microsoft.com/office/drawing/2014/main" id="{3DC9733B-18C4-4F7B-800A-B5957C584DC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8D805D6-A5C1-4842-ABE5-B1AF7A88FA1C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45834872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="" xmlns:a16="http://schemas.microsoft.com/office/drawing/2014/main" id="{1C433C1A-1256-47F6-9CE5-0C21725E33B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>
            <a:extLst>
              <a:ext uri="{FF2B5EF4-FFF2-40B4-BE49-F238E27FC236}">
                <a16:creationId xmlns="" xmlns:a16="http://schemas.microsoft.com/office/drawing/2014/main" id="{5C8D9B03-9FA3-4AF4-A92F-8548343E5B5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>
            <a:extLst>
              <a:ext uri="{FF2B5EF4-FFF2-40B4-BE49-F238E27FC236}">
                <a16:creationId xmlns="" xmlns:a16="http://schemas.microsoft.com/office/drawing/2014/main" id="{5749662F-641D-4247-87B5-82093977146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6938B21-3876-4763-A458-DC4B99BAD805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7255064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25DA1219-63B7-4093-BF11-3E11F75EC3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FCAB1C9E-96A1-4443-8020-DA711B0084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8E013705-079B-489F-B962-5A8CA47BBA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725913-5B6B-4691-B182-B3C376ADEA9C}" type="datetimeFigureOut">
              <a:rPr lang="ru-RU" smtClean="0"/>
              <a:t>20.11.2020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4A33EF77-CE37-47F6-9A54-D665386CE1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274099D9-4A54-431E-888A-4F9FC58CBF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5FA5D-8679-41DA-95BE-87A9A7B2238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01606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F796F4F0-1DAA-4F1A-8DDB-C7DD3BCA54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B87B6C53-9A59-4855-B84C-066CA654E91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="" xmlns:a16="http://schemas.microsoft.com/office/drawing/2014/main" id="{CF41182D-8873-40D2-84B4-4E3CE2B0F5B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="" xmlns:a16="http://schemas.microsoft.com/office/drawing/2014/main" id="{29FF1EC6-8998-4CDD-B7DC-2F230B88A6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725913-5B6B-4691-B182-B3C376ADEA9C}" type="datetimeFigureOut">
              <a:rPr lang="ru-RU" smtClean="0"/>
              <a:t>20.11.2020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="" xmlns:a16="http://schemas.microsoft.com/office/drawing/2014/main" id="{404C3230-7B15-48FD-B5DD-512C2EF817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="" xmlns:a16="http://schemas.microsoft.com/office/drawing/2014/main" id="{3DC92912-6DB1-457D-BDF2-208068AC51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5FA5D-8679-41DA-95BE-87A9A7B2238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74391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06B4BC75-1112-44ED-BDBE-5D7B672302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AD26CED7-93A3-46B6-8324-205F2B525B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="" xmlns:a16="http://schemas.microsoft.com/office/drawing/2014/main" id="{068F888F-474D-46D7-9DA5-01981B90BFE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="" xmlns:a16="http://schemas.microsoft.com/office/drawing/2014/main" id="{868136C9-7231-4378-8D45-C3308679DAF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="" xmlns:a16="http://schemas.microsoft.com/office/drawing/2014/main" id="{759967F0-E309-463C-A144-838442DCDFE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="" xmlns:a16="http://schemas.microsoft.com/office/drawing/2014/main" id="{0D9B3826-8959-4A03-A08B-731ECA9B18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725913-5B6B-4691-B182-B3C376ADEA9C}" type="datetimeFigureOut">
              <a:rPr lang="ru-RU" smtClean="0"/>
              <a:t>20.11.2020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="" xmlns:a16="http://schemas.microsoft.com/office/drawing/2014/main" id="{F13A6096-6E1C-4053-B1AD-EEDDAB1609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="" xmlns:a16="http://schemas.microsoft.com/office/drawing/2014/main" id="{3B74F5A0-71D0-4BEA-848D-1560E69892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5FA5D-8679-41DA-95BE-87A9A7B2238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8351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1CEFE50A-D8EF-4DDA-A916-1D2A9E198E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="" xmlns:a16="http://schemas.microsoft.com/office/drawing/2014/main" id="{ED58B550-47FB-4895-A653-8FA1418ABB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725913-5B6B-4691-B182-B3C376ADEA9C}" type="datetimeFigureOut">
              <a:rPr lang="ru-RU" smtClean="0"/>
              <a:t>20.11.2020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="" xmlns:a16="http://schemas.microsoft.com/office/drawing/2014/main" id="{1167771C-6450-4D27-A6AD-966362E93E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="" xmlns:a16="http://schemas.microsoft.com/office/drawing/2014/main" id="{82CE442E-DDAD-46CC-8875-87E9535CC0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5FA5D-8679-41DA-95BE-87A9A7B2238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581033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="" xmlns:a16="http://schemas.microsoft.com/office/drawing/2014/main" id="{1978CE6F-BDFD-43EC-B2B9-07BBE40B2C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725913-5B6B-4691-B182-B3C376ADEA9C}" type="datetimeFigureOut">
              <a:rPr lang="ru-RU" smtClean="0"/>
              <a:t>20.11.2020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="" xmlns:a16="http://schemas.microsoft.com/office/drawing/2014/main" id="{06D301D6-D0E3-41CB-ADCA-08EAD5EE1C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="" xmlns:a16="http://schemas.microsoft.com/office/drawing/2014/main" id="{E4B1166C-138B-41B9-9A3B-5C74912FCA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5FA5D-8679-41DA-95BE-87A9A7B2238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59680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E03F7FB5-4D34-4225-8745-B21467704A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E3FF2FF0-3CCD-4A1C-9188-C70A61453A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="" xmlns:a16="http://schemas.microsoft.com/office/drawing/2014/main" id="{F77E9FD0-9728-4304-A2AF-17CD4DE56FC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="" xmlns:a16="http://schemas.microsoft.com/office/drawing/2014/main" id="{C7815824-9048-4400-911F-234654A248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725913-5B6B-4691-B182-B3C376ADEA9C}" type="datetimeFigureOut">
              <a:rPr lang="ru-RU" smtClean="0"/>
              <a:t>20.11.2020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="" xmlns:a16="http://schemas.microsoft.com/office/drawing/2014/main" id="{B448C010-1772-438C-906E-AC23D31538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="" xmlns:a16="http://schemas.microsoft.com/office/drawing/2014/main" id="{8B2F7019-15DD-4B5B-9B13-29C736982D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5FA5D-8679-41DA-95BE-87A9A7B2238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67145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2592F769-F7C6-4F69-BDDB-C99B462F43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="" xmlns:a16="http://schemas.microsoft.com/office/drawing/2014/main" id="{824894A4-4EA0-4D34-9005-FB0C816A109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="" xmlns:a16="http://schemas.microsoft.com/office/drawing/2014/main" id="{3F88BEA4-A8EE-4D5D-9D4F-5662BF67712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="" xmlns:a16="http://schemas.microsoft.com/office/drawing/2014/main" id="{55CB1115-5554-44BB-841A-9B49578384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725913-5B6B-4691-B182-B3C376ADEA9C}" type="datetimeFigureOut">
              <a:rPr lang="ru-RU" smtClean="0"/>
              <a:t>20.11.2020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="" xmlns:a16="http://schemas.microsoft.com/office/drawing/2014/main" id="{8687B729-3284-48E7-AA75-57A4AF62D7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="" xmlns:a16="http://schemas.microsoft.com/office/drawing/2014/main" id="{465136E4-9D33-4083-B1CF-27747FFB39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5FA5D-8679-41DA-95BE-87A9A7B2238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107758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D3695ABA-F067-4019-B71A-0D3BF4549D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C25F2956-5ED8-484F-8405-18723ED372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82CC7392-9524-4674-A14E-9904592B979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725913-5B6B-4691-B182-B3C376ADEA9C}" type="datetimeFigureOut">
              <a:rPr lang="ru-RU" smtClean="0"/>
              <a:t>20.11.2020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DF114160-D40E-4F0E-B094-2DEBEE14B44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3B683147-9B5B-4980-8D1E-02D3A5BBA26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A5FA5D-8679-41DA-95BE-87A9A7B2238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122889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="" xmlns:a16="http://schemas.microsoft.com/office/drawing/2014/main" id="{F948DC2B-EF53-4E20-B5C6-627A02B3073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заголовка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="" xmlns:a16="http://schemas.microsoft.com/office/drawing/2014/main" id="{B1820BA3-CBA1-4AB3-A4FE-C4C767EF3B3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2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="" xmlns:a16="http://schemas.microsoft.com/office/drawing/2014/main" id="{4209F878-BC79-4B18-A09B-51EBB91590E4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29" name="Rectangle 5">
            <a:extLst>
              <a:ext uri="{FF2B5EF4-FFF2-40B4-BE49-F238E27FC236}">
                <a16:creationId xmlns="" xmlns:a16="http://schemas.microsoft.com/office/drawing/2014/main" id="{6919E47A-B7BD-434B-8981-77441EE6085F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30" name="Rectangle 6">
            <a:extLst>
              <a:ext uri="{FF2B5EF4-FFF2-40B4-BE49-F238E27FC236}">
                <a16:creationId xmlns="" xmlns:a16="http://schemas.microsoft.com/office/drawing/2014/main" id="{D38AD2F5-7C38-48A3-BEEA-3B57FB3F1235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389BA13B-E1FA-4506-A57D-68F276E6389A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4187133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lexilogos.com/" TargetMode="External"/><Relationship Id="rId3" Type="http://schemas.openxmlformats.org/officeDocument/2006/relationships/hyperlink" Target="https://www.apertium.org/?dir=arg-cat#translation" TargetMode="External"/><Relationship Id="rId7" Type="http://schemas.openxmlformats.org/officeDocument/2006/relationships/hyperlink" Target="https://www.all-translation.com/" TargetMode="External"/><Relationship Id="rId2" Type="http://schemas.openxmlformats.org/officeDocument/2006/relationships/hyperlink" Target="https://www.lingvo.ru/" TargetMode="External"/><Relationship Id="rId1" Type="http://schemas.openxmlformats.org/officeDocument/2006/relationships/slideLayout" Target="../slideLayouts/slideLayout13.xml"/><Relationship Id="rId6" Type="http://schemas.openxmlformats.org/officeDocument/2006/relationships/hyperlink" Target="https://imtranslator.net/" TargetMode="External"/><Relationship Id="rId5" Type="http://schemas.openxmlformats.org/officeDocument/2006/relationships/hyperlink" Target="https://www.ibm.com/watson/services/language-translator/" TargetMode="External"/><Relationship Id="rId4" Type="http://schemas.openxmlformats.org/officeDocument/2006/relationships/hyperlink" Target="https://www.daytranslations.com/languages/" TargetMode="External"/><Relationship Id="rId9" Type="http://schemas.openxmlformats.org/officeDocument/2006/relationships/image" Target="../media/image6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linguee.com/" TargetMode="External"/><Relationship Id="rId7" Type="http://schemas.openxmlformats.org/officeDocument/2006/relationships/hyperlink" Target="https://www.promt.ru/company/fakty/" TargetMode="External"/><Relationship Id="rId2" Type="http://schemas.openxmlformats.org/officeDocument/2006/relationships/hyperlink" Target="https://www.linguatec.de/" TargetMode="External"/><Relationship Id="rId1" Type="http://schemas.openxmlformats.org/officeDocument/2006/relationships/slideLayout" Target="../slideLayouts/slideLayout13.xml"/><Relationship Id="rId6" Type="http://schemas.openxmlformats.org/officeDocument/2006/relationships/hyperlink" Target="https://www.onehourtranslation.com/" TargetMode="External"/><Relationship Id="rId5" Type="http://schemas.openxmlformats.org/officeDocument/2006/relationships/hyperlink" Target="https://docs.microsoft.com/ru-ru/azure/cognitive-services/translator/language-support" TargetMode="External"/><Relationship Id="rId4" Type="http://schemas.openxmlformats.org/officeDocument/2006/relationships/hyperlink" Target="https://www.memsource.com/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ofitsialnaya-versiya.org/sokrat-personalnyj/" TargetMode="External"/><Relationship Id="rId2" Type="http://schemas.openxmlformats.org/officeDocument/2006/relationships/hyperlink" Target="https://www.sdl.com/products-and-solutions/translation/sdl-machine-translation/available-languages" TargetMode="External"/><Relationship Id="rId1" Type="http://schemas.openxmlformats.org/officeDocument/2006/relationships/slideLayout" Target="../slideLayouts/slideLayout13.xml"/><Relationship Id="rId6" Type="http://schemas.openxmlformats.org/officeDocument/2006/relationships/hyperlink" Target="https://translate.yandex.ru/" TargetMode="External"/><Relationship Id="rId5" Type="http://schemas.openxmlformats.org/officeDocument/2006/relationships/hyperlink" Target="https://www.translate.ru/" TargetMode="External"/><Relationship Id="rId4" Type="http://schemas.openxmlformats.org/officeDocument/2006/relationships/hyperlink" Target="https://translate.systran.net/translationTools/text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tril.com/" TargetMode="External"/><Relationship Id="rId7" Type="http://schemas.openxmlformats.org/officeDocument/2006/relationships/image" Target="../media/image7.png"/><Relationship Id="rId2" Type="http://schemas.openxmlformats.org/officeDocument/2006/relationships/hyperlink" Target="https://www.across.net/en" TargetMode="External"/><Relationship Id="rId1" Type="http://schemas.openxmlformats.org/officeDocument/2006/relationships/slideLayout" Target="../slideLayouts/slideLayout13.xml"/><Relationship Id="rId6" Type="http://schemas.openxmlformats.org/officeDocument/2006/relationships/hyperlink" Target="https://www.sdltrados.com/" TargetMode="External"/><Relationship Id="rId5" Type="http://schemas.openxmlformats.org/officeDocument/2006/relationships/hyperlink" Target="http://www.metatexis.com/" TargetMode="External"/><Relationship Id="rId4" Type="http://schemas.openxmlformats.org/officeDocument/2006/relationships/hyperlink" Target="https://www.memoq.com/" TargetMode="Externa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hyperlink" Target="https://ru.smartcat.ai/" TargetMode="External"/><Relationship Id="rId7" Type="http://schemas.openxmlformats.org/officeDocument/2006/relationships/hyperlink" Target="http://www.wordfisher.com/" TargetMode="External"/><Relationship Id="rId2" Type="http://schemas.openxmlformats.org/officeDocument/2006/relationships/hyperlink" Target="http://www.omegat.org/" TargetMode="External"/><Relationship Id="rId1" Type="http://schemas.openxmlformats.org/officeDocument/2006/relationships/slideLayout" Target="../slideLayouts/slideLayout13.xml"/><Relationship Id="rId6" Type="http://schemas.openxmlformats.org/officeDocument/2006/relationships/hyperlink" Target="http://www.wordfast.com/" TargetMode="External"/><Relationship Id="rId5" Type="http://schemas.openxmlformats.org/officeDocument/2006/relationships/hyperlink" Target="https://www.adobe.com/products/framemaker.html" TargetMode="External"/><Relationship Id="rId4" Type="http://schemas.openxmlformats.org/officeDocument/2006/relationships/hyperlink" Target="https://www.star-group.net/ru/home.html" TargetMode="Externa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https://www.adobe.com/" TargetMode="Externa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s://github.com/ocropus/ocropy" TargetMode="External"/><Relationship Id="rId3" Type="http://schemas.openxmlformats.org/officeDocument/2006/relationships/hyperlink" Target="https://www.abbyy.com/" TargetMode="External"/><Relationship Id="rId7" Type="http://schemas.openxmlformats.org/officeDocument/2006/relationships/hyperlink" Target="https://finereaderonline.com/ru-ru/Tasks/Create" TargetMode="External"/><Relationship Id="rId12" Type="http://schemas.openxmlformats.org/officeDocument/2006/relationships/image" Target="../media/image4.png"/><Relationship Id="rId2" Type="http://schemas.openxmlformats.org/officeDocument/2006/relationships/hyperlink" Target="https://help.abbyy.com/ru-ru/finereader/15/user_guide/supportedlanguages" TargetMode="External"/><Relationship Id="rId1" Type="http://schemas.openxmlformats.org/officeDocument/2006/relationships/slideLayout" Target="../slideLayouts/slideLayout13.xml"/><Relationship Id="rId6" Type="http://schemas.openxmlformats.org/officeDocument/2006/relationships/hyperlink" Target="https://launchpad.net/cuneiform-linux" TargetMode="External"/><Relationship Id="rId11" Type="http://schemas.openxmlformats.org/officeDocument/2006/relationships/hyperlink" Target="https://www.atlas-soft.ru/" TargetMode="External"/><Relationship Id="rId5" Type="http://schemas.openxmlformats.org/officeDocument/2006/relationships/hyperlink" Target="https://passport-scanner.ru/" TargetMode="External"/><Relationship Id="rId10" Type="http://schemas.openxmlformats.org/officeDocument/2006/relationships/hyperlink" Target="https://evfrat.ru/" TargetMode="External"/><Relationship Id="rId4" Type="http://schemas.openxmlformats.org/officeDocument/2006/relationships/hyperlink" Target="https://www.abbyy.com/flexicapture-sdk/specifications/" TargetMode="External"/><Relationship Id="rId9" Type="http://schemas.openxmlformats.org/officeDocument/2006/relationships/hyperlink" Target="https://github.com/tesseract-ocr/tesseract" TargetMode="Externa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online.orfo.ru/" TargetMode="External"/><Relationship Id="rId3" Type="http://schemas.openxmlformats.org/officeDocument/2006/relationships/hyperlink" Target="https://ftp.gnu.org/gnu/aspell/aspell-0.60.8.tar.gz" TargetMode="External"/><Relationship Id="rId7" Type="http://schemas.openxmlformats.org/officeDocument/2006/relationships/hyperlink" Target="https://www.vim.org/" TargetMode="External"/><Relationship Id="rId2" Type="http://schemas.openxmlformats.org/officeDocument/2006/relationships/hyperlink" Target="http://www.apsic.com/en/products_comparator.html" TargetMode="External"/><Relationship Id="rId1" Type="http://schemas.openxmlformats.org/officeDocument/2006/relationships/slideLayout" Target="../slideLayouts/slideLayout13.xml"/><Relationship Id="rId6" Type="http://schemas.openxmlformats.org/officeDocument/2006/relationships/hyperlink" Target="https://sourceforge.net/projects/pspell/" TargetMode="External"/><Relationship Id="rId5" Type="http://schemas.openxmlformats.org/officeDocument/2006/relationships/hyperlink" Target="https://www.microsoft.com/ru-ru/microsoft-365/word" TargetMode="External"/><Relationship Id="rId4" Type="http://schemas.openxmlformats.org/officeDocument/2006/relationships/hyperlink" Target="http://aspell.net/" TargetMode="External"/><Relationship Id="rId9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s://freedict.org/" TargetMode="External"/><Relationship Id="rId3" Type="http://schemas.openxmlformats.org/officeDocument/2006/relationships/hyperlink" Target="https://www.lingvolive.com/ru-ru" TargetMode="External"/><Relationship Id="rId7" Type="http://schemas.openxmlformats.org/officeDocument/2006/relationships/hyperlink" Target="https://foldoc.org/" TargetMode="External"/><Relationship Id="rId2" Type="http://schemas.openxmlformats.org/officeDocument/2006/relationships/hyperlink" Target="https://www.promt.ru/" TargetMode="External"/><Relationship Id="rId1" Type="http://schemas.openxmlformats.org/officeDocument/2006/relationships/slideLayout" Target="../slideLayouts/slideLayout13.xml"/><Relationship Id="rId6" Type="http://schemas.openxmlformats.org/officeDocument/2006/relationships/hyperlink" Target="https://ru.forvo.com/languages/" TargetMode="External"/><Relationship Id="rId5" Type="http://schemas.openxmlformats.org/officeDocument/2006/relationships/hyperlink" Target="https://www.babylon-software.com/glossary-builder/" TargetMode="External"/><Relationship Id="rId10" Type="http://schemas.openxmlformats.org/officeDocument/2006/relationships/hyperlink" Target="https://translate.google.com/?hl=ru" TargetMode="External"/><Relationship Id="rId4" Type="http://schemas.openxmlformats.org/officeDocument/2006/relationships/hyperlink" Target="http://hflab.net/projects/atomicdic/atomicdic.htm" TargetMode="External"/><Relationship Id="rId9" Type="http://schemas.openxmlformats.org/officeDocument/2006/relationships/hyperlink" Target="http://goldendict.org/" TargetMode="Externa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http://translator-text.ru/slovari-myltilex.html" TargetMode="External"/><Relationship Id="rId3" Type="http://schemas.openxmlformats.org/officeDocument/2006/relationships/hyperlink" Target="http://www.ets.ru/pg/r/pg4.htm" TargetMode="External"/><Relationship Id="rId7" Type="http://schemas.openxmlformats.org/officeDocument/2006/relationships/hyperlink" Target="https://www.urbandictionary.com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Relationship Id="rId6" Type="http://schemas.openxmlformats.org/officeDocument/2006/relationships/hyperlink" Target="https://sites.google.com/site/gtonguedict/home/stardict-dictionaries" TargetMode="External"/><Relationship Id="rId5" Type="http://schemas.openxmlformats.org/officeDocument/2006/relationships/hyperlink" Target="https://slovoed.com/ru/projects" TargetMode="External"/><Relationship Id="rId10" Type="http://schemas.openxmlformats.org/officeDocument/2006/relationships/hyperlink" Target="https://tatoeba.org/rus/stats/sentences_by_language" TargetMode="External"/><Relationship Id="rId4" Type="http://schemas.openxmlformats.org/officeDocument/2006/relationships/hyperlink" Target="https://www.reverso.net/text_translation.aspx?lang=RU" TargetMode="External"/><Relationship Id="rId9" Type="http://schemas.openxmlformats.org/officeDocument/2006/relationships/hyperlink" Target="https://www.multitran.com/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i-ras.ru/" TargetMode="External"/><Relationship Id="rId2" Type="http://schemas.openxmlformats.org/officeDocument/2006/relationships/hyperlink" Target="http://www.viniti.ru/" TargetMode="External"/><Relationship Id="rId1" Type="http://schemas.openxmlformats.org/officeDocument/2006/relationships/slideLayout" Target="../slideLayouts/slideLayout13.xml"/><Relationship Id="rId6" Type="http://schemas.openxmlformats.org/officeDocument/2006/relationships/hyperlink" Target="https://www.sdl.com/" TargetMode="External"/><Relationship Id="rId5" Type="http://schemas.openxmlformats.org/officeDocument/2006/relationships/hyperlink" Target="https://www.citis.ru/" TargetMode="External"/><Relationship Id="rId4" Type="http://schemas.openxmlformats.org/officeDocument/2006/relationships/hyperlink" Target="http://www.ipmce.ru/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emsource.com/ru/" TargetMode="External"/><Relationship Id="rId2" Type="http://schemas.openxmlformats.org/officeDocument/2006/relationships/hyperlink" Target="https://www.tra-service.ru/trialrequest" TargetMode="Externa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6B74DED0-128B-45E5-AECF-EED36A6F5B8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2130427"/>
            <a:ext cx="9144000" cy="1470025"/>
          </a:xfrm>
        </p:spPr>
        <p:txBody>
          <a:bodyPr/>
          <a:lstStyle/>
          <a:p>
            <a:r>
              <a:rPr kumimoji="0" lang="ru-RU" altLang="ru-RU" sz="3200" b="1" i="0" u="none" strike="noStrike" kern="0" cap="none" spc="0" normalizeH="0" baseline="0" noProof="0" dirty="0">
                <a:ln>
                  <a:noFill/>
                </a:ln>
                <a:solidFill>
                  <a:srgbClr val="FF3300"/>
                </a:solidFill>
                <a:effectLst/>
                <a:uLnTx/>
                <a:uFillTx/>
                <a:latin typeface="Arial"/>
                <a:ea typeface="+mj-ea"/>
                <a:cs typeface="+mj-cs"/>
              </a:rPr>
              <a:t>СИСТЕМЫ МАШИННОГО И АВТОМАТИЗИРОВАННОГО ПЕРЕВОДА НАУЧНО-ТЕХНИЧЕСКИХ ДОКУМЕНТОВ</a:t>
            </a:r>
            <a:endParaRPr lang="ru-RU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="" xmlns:a16="http://schemas.microsoft.com/office/drawing/2014/main" id="{C9372E9C-8E4C-476A-B42A-C69EE08EED3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81837" y="3886201"/>
            <a:ext cx="8229599" cy="1470026"/>
          </a:xfrm>
        </p:spPr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2000" b="1" i="0" u="none" strike="noStrike" kern="0" cap="none" spc="0" normalizeH="0" baseline="0" noProof="0" dirty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И. Н. Сухоручкина</a:t>
            </a:r>
          </a:p>
          <a:p>
            <a:pPr marL="0" marR="0" lvl="0" indent="0" algn="r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2000" b="1" i="0" u="none" strike="noStrike" kern="0" cap="none" spc="0" normalizeH="0" baseline="0" noProof="0" dirty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Всероссийский институт научной и технической информации </a:t>
            </a:r>
          </a:p>
          <a:p>
            <a:pPr marL="0" marR="0" lvl="0" indent="0" algn="r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2000" b="1" i="0" u="none" strike="noStrike" kern="0" cap="none" spc="0" normalizeH="0" baseline="0" noProof="0" dirty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Российской академии наук (ВИНИТИ РАН), Москва,</a:t>
            </a:r>
          </a:p>
          <a:p>
            <a:pPr marL="0" marR="0" lvl="0" indent="0" algn="r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2000" b="1" i="0" u="none" strike="noStrike" kern="0" cap="none" spc="0" normalizeH="0" baseline="0" noProof="0" dirty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с. н. с., к. т. н.  </a:t>
            </a:r>
          </a:p>
          <a:p>
            <a:endParaRPr lang="ru-RU" dirty="0"/>
          </a:p>
        </p:txBody>
      </p:sp>
      <p:pic>
        <p:nvPicPr>
          <p:cNvPr id="5" name="Рисунок 4">
            <a:extLst>
              <a:ext uri="{FF2B5EF4-FFF2-40B4-BE49-F238E27FC236}">
                <a16:creationId xmlns="" xmlns:a16="http://schemas.microsoft.com/office/drawing/2014/main" id="{F3174114-98EE-4D62-9134-5554A29C109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1160" y="204809"/>
            <a:ext cx="8691825" cy="1502362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="" xmlns:a16="http://schemas.microsoft.com/office/drawing/2014/main" id="{992A354F-DEC1-48BD-A22D-A55455B466F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1160" y="6089301"/>
            <a:ext cx="8902840" cy="7686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804430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490456CB-1D00-4C3F-96E9-5FF0AFAD64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4314"/>
            <a:ext cx="9144000" cy="735203"/>
          </a:xfrm>
        </p:spPr>
        <p:txBody>
          <a:bodyPr/>
          <a:lstStyle/>
          <a:p>
            <a:r>
              <a:rPr kumimoji="0" lang="ru-RU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Системы машинного перевода научно-технических документов</a:t>
            </a:r>
            <a:endParaRPr lang="ru-RU" sz="4000" dirty="0">
              <a:solidFill>
                <a:srgbClr val="FF0000"/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D5C44661-7116-4D8C-9242-CCDE4172A9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1534" y="673240"/>
            <a:ext cx="9022466" cy="5452926"/>
          </a:xfrm>
        </p:spPr>
        <p:txBody>
          <a:bodyPr/>
          <a:lstStyle/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en-US" sz="2000" b="1" dirty="0">
                <a:solidFill>
                  <a:srgbClr val="00B050"/>
                </a:solidFill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ABBYY </a:t>
            </a:r>
            <a:r>
              <a:rPr lang="en-US" sz="2000" b="1" dirty="0" err="1">
                <a:solidFill>
                  <a:srgbClr val="00B050"/>
                </a:solidFill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Lingvo</a:t>
            </a:r>
            <a:r>
              <a:rPr lang="ru-RU" sz="1800" b="1" dirty="0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, с 1989 г. (</a:t>
            </a:r>
            <a:r>
              <a:rPr lang="en-US" sz="1800" b="1" dirty="0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URL</a:t>
            </a:r>
            <a:r>
              <a:rPr lang="ru-RU" sz="1800" b="1" dirty="0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: </a:t>
            </a:r>
            <a:r>
              <a:rPr lang="en-US" sz="1800" b="1" u="sng" dirty="0">
                <a:solidFill>
                  <a:srgbClr val="0563C1"/>
                </a:solidFill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  <a:hlinkClick r:id="rId2"/>
              </a:rPr>
              <a:t>https</a:t>
            </a:r>
            <a:r>
              <a:rPr lang="ru-RU" sz="1800" b="1" u="sng" dirty="0">
                <a:solidFill>
                  <a:srgbClr val="0563C1"/>
                </a:solidFill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  <a:hlinkClick r:id="rId2"/>
              </a:rPr>
              <a:t>://</a:t>
            </a:r>
            <a:r>
              <a:rPr lang="en-US" sz="1800" b="1" u="sng" dirty="0">
                <a:solidFill>
                  <a:srgbClr val="0563C1"/>
                </a:solidFill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  <a:hlinkClick r:id="rId2"/>
              </a:rPr>
              <a:t>www</a:t>
            </a:r>
            <a:r>
              <a:rPr lang="ru-RU" sz="1800" b="1" u="sng" dirty="0">
                <a:solidFill>
                  <a:srgbClr val="0563C1"/>
                </a:solidFill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  <a:hlinkClick r:id="rId2"/>
              </a:rPr>
              <a:t>.</a:t>
            </a:r>
            <a:r>
              <a:rPr lang="en-US" sz="1800" b="1" u="sng" dirty="0" err="1">
                <a:solidFill>
                  <a:srgbClr val="0563C1"/>
                </a:solidFill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  <a:hlinkClick r:id="rId2"/>
              </a:rPr>
              <a:t>lingvo</a:t>
            </a:r>
            <a:r>
              <a:rPr lang="ru-RU" sz="1800" b="1" u="sng" dirty="0">
                <a:solidFill>
                  <a:srgbClr val="0563C1"/>
                </a:solidFill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  <a:hlinkClick r:id="rId2"/>
              </a:rPr>
              <a:t>.</a:t>
            </a:r>
            <a:r>
              <a:rPr lang="en-US" sz="1800" b="1" u="sng" dirty="0" err="1">
                <a:solidFill>
                  <a:srgbClr val="0563C1"/>
                </a:solidFill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  <a:hlinkClick r:id="rId2"/>
              </a:rPr>
              <a:t>ru</a:t>
            </a:r>
            <a:r>
              <a:rPr lang="ru-RU" sz="1800" b="1" u="sng" dirty="0">
                <a:solidFill>
                  <a:srgbClr val="0563C1"/>
                </a:solidFill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  <a:hlinkClick r:id="rId2"/>
              </a:rPr>
              <a:t>/</a:t>
            </a:r>
            <a:r>
              <a:rPr lang="ru-RU" sz="1800" b="1" dirty="0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);</a:t>
            </a:r>
            <a:endParaRPr lang="ru-RU" sz="1600" b="1" dirty="0">
              <a:effectLst/>
              <a:latin typeface="Arial Narrow" panose="020B0606020202030204" pitchFamily="34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ru-RU" sz="2000" b="1" dirty="0" err="1">
                <a:solidFill>
                  <a:srgbClr val="00B050"/>
                </a:solidFill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Apertium</a:t>
            </a:r>
            <a:r>
              <a:rPr lang="ru-RU" sz="2000" b="1" dirty="0">
                <a:solidFill>
                  <a:srgbClr val="00B050"/>
                </a:solidFill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:</a:t>
            </a:r>
            <a:r>
              <a:rPr lang="ru-RU" sz="1800" b="1" dirty="0">
                <a:solidFill>
                  <a:srgbClr val="00B050"/>
                </a:solidFill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 </a:t>
            </a:r>
            <a:r>
              <a:rPr lang="ru-RU" sz="1800" b="1" dirty="0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42 языка, включая белорусский язык, разработана в Университете </a:t>
            </a:r>
            <a:r>
              <a:rPr lang="ru-RU" sz="1800" b="1" dirty="0" err="1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Аликант</a:t>
            </a:r>
            <a:r>
              <a:rPr lang="ru-RU" sz="1800" b="1" dirty="0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 (</a:t>
            </a:r>
            <a:r>
              <a:rPr lang="ru-RU" sz="1800" b="1" dirty="0" err="1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Universitat</a:t>
            </a:r>
            <a:r>
              <a:rPr lang="ru-RU" sz="1800" b="1" dirty="0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d’Al</a:t>
            </a:r>
            <a:r>
              <a:rPr lang="en-US" sz="1800" b="1" dirty="0" err="1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i</a:t>
            </a:r>
            <a:r>
              <a:rPr lang="ru-RU" sz="1800" b="1" dirty="0" err="1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cant</a:t>
            </a:r>
            <a:r>
              <a:rPr lang="ru-RU" sz="1800" b="1" dirty="0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) на основе лексических трансформаций и моделей Маркова, с 2009 г. (</a:t>
            </a:r>
            <a:r>
              <a:rPr lang="en-US" sz="1800" b="1" dirty="0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URL</a:t>
            </a:r>
            <a:r>
              <a:rPr lang="ru-RU" sz="1800" b="1" dirty="0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: </a:t>
            </a:r>
            <a:r>
              <a:rPr lang="ru-RU" sz="1800" b="1" u="sng" dirty="0">
                <a:solidFill>
                  <a:srgbClr val="0563C1"/>
                </a:solidFill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  <a:hlinkClick r:id="rId3"/>
              </a:rPr>
              <a:t>https://www.apertium.org/?dir=arg-cat#translation</a:t>
            </a:r>
            <a:r>
              <a:rPr lang="ru-RU" sz="1800" b="1" u="sng" dirty="0">
                <a:solidFill>
                  <a:srgbClr val="0563C1"/>
                </a:solidFill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)</a:t>
            </a:r>
            <a:r>
              <a:rPr lang="ru-RU" sz="1800" b="1" dirty="0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;</a:t>
            </a:r>
            <a:endParaRPr lang="ru-RU" sz="1600" b="1" dirty="0">
              <a:effectLst/>
              <a:latin typeface="Arial Narrow" panose="020B0606020202030204" pitchFamily="34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en-US" sz="2000" b="1" dirty="0" err="1">
                <a:solidFill>
                  <a:srgbClr val="00B050"/>
                </a:solidFill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DayTranslations</a:t>
            </a:r>
            <a:r>
              <a:rPr lang="ru-RU" sz="2000" b="1" dirty="0">
                <a:solidFill>
                  <a:srgbClr val="00B050"/>
                </a:solidFill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:</a:t>
            </a:r>
            <a:r>
              <a:rPr lang="ru-RU" sz="2000" b="1" dirty="0">
                <a:solidFill>
                  <a:srgbClr val="002060"/>
                </a:solidFill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 </a:t>
            </a:r>
            <a:r>
              <a:rPr lang="ru-RU" sz="1800" b="1" dirty="0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116 языков, </a:t>
            </a:r>
            <a:r>
              <a:rPr lang="ru-RU" sz="1800" b="1" dirty="0">
                <a:solidFill>
                  <a:srgbClr val="FF0000"/>
                </a:solidFill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белорусский</a:t>
            </a:r>
            <a:r>
              <a:rPr lang="ru-RU" sz="1800" b="1" dirty="0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, госсектор, патенты, промышленность, медицина, банки, с 2007 г. (</a:t>
            </a:r>
            <a:r>
              <a:rPr lang="en-US" sz="1800" b="1" dirty="0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URL</a:t>
            </a:r>
            <a:r>
              <a:rPr lang="ru-RU" sz="1800" b="1" dirty="0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: </a:t>
            </a:r>
            <a:r>
              <a:rPr lang="en-US" sz="1800" b="1" u="sng" dirty="0">
                <a:solidFill>
                  <a:srgbClr val="0563C1"/>
                </a:solidFill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  <a:hlinkClick r:id="rId4"/>
              </a:rPr>
              <a:t>https</a:t>
            </a:r>
            <a:r>
              <a:rPr lang="ru-RU" sz="1800" b="1" u="sng" dirty="0">
                <a:solidFill>
                  <a:srgbClr val="0563C1"/>
                </a:solidFill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  <a:hlinkClick r:id="rId4"/>
              </a:rPr>
              <a:t>://</a:t>
            </a:r>
            <a:r>
              <a:rPr lang="en-US" sz="1800" b="1" u="sng" dirty="0">
                <a:solidFill>
                  <a:srgbClr val="0563C1"/>
                </a:solidFill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  <a:hlinkClick r:id="rId4"/>
              </a:rPr>
              <a:t>www</a:t>
            </a:r>
            <a:r>
              <a:rPr lang="ru-RU" sz="1800" b="1" u="sng" dirty="0">
                <a:solidFill>
                  <a:srgbClr val="0563C1"/>
                </a:solidFill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  <a:hlinkClick r:id="rId4"/>
              </a:rPr>
              <a:t>.</a:t>
            </a:r>
            <a:r>
              <a:rPr lang="en-US" sz="1800" b="1" u="sng" dirty="0" err="1">
                <a:solidFill>
                  <a:srgbClr val="0563C1"/>
                </a:solidFill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  <a:hlinkClick r:id="rId4"/>
              </a:rPr>
              <a:t>daytranslations</a:t>
            </a:r>
            <a:r>
              <a:rPr lang="ru-RU" sz="1800" b="1" u="sng" dirty="0">
                <a:solidFill>
                  <a:srgbClr val="0563C1"/>
                </a:solidFill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  <a:hlinkClick r:id="rId4"/>
              </a:rPr>
              <a:t>.</a:t>
            </a:r>
            <a:r>
              <a:rPr lang="en-US" sz="1800" b="1" u="sng" dirty="0">
                <a:solidFill>
                  <a:srgbClr val="0563C1"/>
                </a:solidFill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  <a:hlinkClick r:id="rId4"/>
              </a:rPr>
              <a:t>com</a:t>
            </a:r>
            <a:r>
              <a:rPr lang="ru-RU" sz="1800" b="1" u="sng" dirty="0">
                <a:solidFill>
                  <a:srgbClr val="0563C1"/>
                </a:solidFill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  <a:hlinkClick r:id="rId4"/>
              </a:rPr>
              <a:t>/</a:t>
            </a:r>
            <a:r>
              <a:rPr lang="en-US" sz="1800" b="1" u="sng" dirty="0">
                <a:solidFill>
                  <a:srgbClr val="0563C1"/>
                </a:solidFill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  <a:hlinkClick r:id="rId4"/>
              </a:rPr>
              <a:t>languages</a:t>
            </a:r>
            <a:r>
              <a:rPr lang="ru-RU" sz="1800" b="1" u="sng" dirty="0">
                <a:solidFill>
                  <a:srgbClr val="0563C1"/>
                </a:solidFill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  <a:hlinkClick r:id="rId4"/>
              </a:rPr>
              <a:t>/</a:t>
            </a:r>
            <a:r>
              <a:rPr lang="ru-RU" sz="1800" b="1" u="sng" dirty="0">
                <a:solidFill>
                  <a:srgbClr val="0563C1"/>
                </a:solidFill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)</a:t>
            </a:r>
            <a:r>
              <a:rPr lang="ru-RU" sz="1800" b="1" dirty="0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; </a:t>
            </a:r>
            <a:endParaRPr lang="ru-RU" sz="1600" b="1" dirty="0">
              <a:effectLst/>
              <a:latin typeface="Arial Narrow" panose="020B0606020202030204" pitchFamily="34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en-US" sz="2000" b="1" dirty="0">
                <a:solidFill>
                  <a:srgbClr val="00B050"/>
                </a:solidFill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Google </a:t>
            </a:r>
            <a:r>
              <a:rPr lang="ru-RU" sz="2000" b="1" dirty="0">
                <a:solidFill>
                  <a:srgbClr val="00B050"/>
                </a:solidFill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Переводчик (</a:t>
            </a:r>
            <a:r>
              <a:rPr lang="ru-RU" sz="2000" b="1" dirty="0" err="1">
                <a:solidFill>
                  <a:srgbClr val="00B050"/>
                </a:solidFill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Google</a:t>
            </a:r>
            <a:r>
              <a:rPr lang="ru-RU" sz="2000" b="1" dirty="0">
                <a:solidFill>
                  <a:srgbClr val="00B050"/>
                </a:solidFill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rgbClr val="00B050"/>
                </a:solidFill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Translate</a:t>
            </a:r>
            <a:r>
              <a:rPr lang="ru-RU" sz="2000" b="1" dirty="0">
                <a:solidFill>
                  <a:srgbClr val="00B050"/>
                </a:solidFill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)</a:t>
            </a:r>
            <a:r>
              <a:rPr lang="ru-RU" sz="1800" b="1" dirty="0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 – веб-служба компании </a:t>
            </a:r>
            <a:r>
              <a:rPr lang="ru-RU" sz="1800" b="1" dirty="0" err="1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Google</a:t>
            </a:r>
            <a:r>
              <a:rPr lang="ru-RU" sz="1800" b="1" dirty="0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, с 2006 г., ПО </a:t>
            </a:r>
            <a:r>
              <a:rPr lang="en-US" sz="1800" b="1" dirty="0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Google</a:t>
            </a:r>
            <a:r>
              <a:rPr lang="ru-RU" sz="1800" b="1" dirty="0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, самообучаемый алгоритм МП, с 2017 г. – </a:t>
            </a:r>
            <a:r>
              <a:rPr lang="ru-RU" sz="1800" b="1" dirty="0" err="1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нейросетевой</a:t>
            </a:r>
            <a:r>
              <a:rPr lang="ru-RU" sz="1800" b="1" dirty="0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 МП; </a:t>
            </a:r>
            <a:endParaRPr lang="ru-RU" sz="1600" b="1" dirty="0">
              <a:effectLst/>
              <a:latin typeface="Arial Narrow" panose="020B0606020202030204" pitchFamily="34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en-US" sz="2000" b="1" dirty="0">
                <a:solidFill>
                  <a:srgbClr val="00B050"/>
                </a:solidFill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IBM Watson Language Translator: </a:t>
            </a:r>
            <a:r>
              <a:rPr lang="ru-RU" sz="1800" b="1" dirty="0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нейронный МП</a:t>
            </a:r>
            <a:r>
              <a:rPr lang="en-US" sz="1800" b="1" dirty="0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, 49 </a:t>
            </a:r>
            <a:r>
              <a:rPr lang="ru-RU" sz="1800" b="1" dirty="0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языков</a:t>
            </a:r>
            <a:r>
              <a:rPr lang="en-US" sz="1800" b="1" dirty="0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, </a:t>
            </a:r>
            <a:r>
              <a:rPr lang="ru-RU" sz="1800" b="1" dirty="0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с</a:t>
            </a:r>
            <a:r>
              <a:rPr lang="en-US" sz="1800" b="1" dirty="0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 1958 </a:t>
            </a:r>
            <a:r>
              <a:rPr lang="ru-RU" sz="1800" b="1" dirty="0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г</a:t>
            </a:r>
            <a:r>
              <a:rPr lang="en-US" sz="1800" b="1" dirty="0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. (URL: </a:t>
            </a:r>
            <a:r>
              <a:rPr lang="en-US" sz="1800" b="1" u="sng" dirty="0">
                <a:solidFill>
                  <a:srgbClr val="0563C1"/>
                </a:solidFill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  <a:hlinkClick r:id="rId5"/>
              </a:rPr>
              <a:t>https://www.ibm.com/watson/services/language-translator/</a:t>
            </a:r>
            <a:r>
              <a:rPr lang="en-US" sz="1800" b="1" dirty="0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);</a:t>
            </a:r>
            <a:endParaRPr lang="ru-RU" sz="1600" b="1" dirty="0">
              <a:effectLst/>
              <a:latin typeface="Arial Narrow" panose="020B0606020202030204" pitchFamily="34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en-US" sz="2000" b="1" dirty="0" err="1">
                <a:solidFill>
                  <a:srgbClr val="00B050"/>
                </a:solidFill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ImTranslator</a:t>
            </a:r>
            <a:r>
              <a:rPr lang="en-US" sz="2000" b="1" dirty="0">
                <a:solidFill>
                  <a:srgbClr val="00B050"/>
                </a:solidFill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: </a:t>
            </a:r>
            <a:r>
              <a:rPr lang="ru-RU" sz="1800" b="1" dirty="0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статистический МП</a:t>
            </a:r>
            <a:r>
              <a:rPr lang="en-US" sz="1800" b="1" dirty="0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, 90 </a:t>
            </a:r>
            <a:r>
              <a:rPr lang="ru-RU" sz="1800" b="1" dirty="0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языков</a:t>
            </a:r>
            <a:r>
              <a:rPr lang="en-US" sz="1800" b="1" dirty="0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, </a:t>
            </a:r>
            <a:r>
              <a:rPr lang="ru-RU" sz="1800" b="1" dirty="0">
                <a:solidFill>
                  <a:srgbClr val="FF0000"/>
                </a:solidFill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белорусский</a:t>
            </a:r>
            <a:r>
              <a:rPr lang="en-US" sz="1800" b="1" dirty="0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, </a:t>
            </a:r>
            <a:r>
              <a:rPr lang="ru-RU" sz="1800" b="1" dirty="0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для браузеров </a:t>
            </a:r>
            <a:r>
              <a:rPr lang="en-US" sz="1800" b="1" u="sng" dirty="0">
                <a:solidFill>
                  <a:srgbClr val="0563C1"/>
                </a:solidFill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Chrome</a:t>
            </a:r>
            <a:r>
              <a:rPr lang="en-US" sz="1800" b="1" dirty="0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, Firefox, Opera, MS Edge, Yandex, </a:t>
            </a:r>
            <a:r>
              <a:rPr lang="ru-RU" sz="1800" b="1" dirty="0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разработана в</a:t>
            </a:r>
            <a:r>
              <a:rPr lang="en-US" sz="1800" b="1" dirty="0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 1993 </a:t>
            </a:r>
            <a:r>
              <a:rPr lang="ru-RU" sz="1800" b="1" dirty="0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г</a:t>
            </a:r>
            <a:r>
              <a:rPr lang="en-US" sz="1800" b="1" dirty="0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. </a:t>
            </a:r>
            <a:r>
              <a:rPr lang="ru-RU" sz="1800" b="1" dirty="0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корпорацией </a:t>
            </a:r>
            <a:r>
              <a:rPr lang="en-US" sz="1800" b="1" dirty="0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Smart Link, </a:t>
            </a:r>
            <a:r>
              <a:rPr lang="ru-RU" sz="1800" b="1" dirty="0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сравнение переводов </a:t>
            </a:r>
            <a:r>
              <a:rPr lang="en-US" sz="1800" b="1" dirty="0" err="1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ImTranslator</a:t>
            </a:r>
            <a:r>
              <a:rPr lang="en-US" sz="1800" b="1" dirty="0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 Comparison Tool, PROMT Online (URL: </a:t>
            </a:r>
            <a:r>
              <a:rPr lang="en-US" sz="1800" b="1" u="sng" dirty="0">
                <a:solidFill>
                  <a:srgbClr val="0563C1"/>
                </a:solidFill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  <a:hlinkClick r:id="rId6"/>
              </a:rPr>
              <a:t>https://imtranslator.net/</a:t>
            </a:r>
            <a:r>
              <a:rPr lang="en-US" sz="1800" b="1" u="sng" dirty="0">
                <a:solidFill>
                  <a:srgbClr val="0563C1"/>
                </a:solidFill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)</a:t>
            </a:r>
            <a:r>
              <a:rPr lang="en-US" sz="1800" b="1" dirty="0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; </a:t>
            </a:r>
            <a:endParaRPr lang="ru-RU" sz="1600" b="1" dirty="0">
              <a:effectLst/>
              <a:latin typeface="Arial Narrow" panose="020B0606020202030204" pitchFamily="34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en-US" sz="2000" b="1" dirty="0">
                <a:solidFill>
                  <a:srgbClr val="00B050"/>
                </a:solidFill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Language Translation Online</a:t>
            </a:r>
            <a:r>
              <a:rPr lang="ru-RU" sz="2000" b="1" dirty="0">
                <a:solidFill>
                  <a:srgbClr val="00B050"/>
                </a:solidFill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: </a:t>
            </a:r>
            <a:r>
              <a:rPr lang="ru-RU" sz="1800" b="1" dirty="0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102 языка, включая </a:t>
            </a:r>
            <a:r>
              <a:rPr lang="ru-RU" sz="1800" b="1" dirty="0">
                <a:solidFill>
                  <a:srgbClr val="FF0000"/>
                </a:solidFill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белорусский</a:t>
            </a:r>
            <a:r>
              <a:rPr lang="ru-RU" sz="1800" b="1" dirty="0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 </a:t>
            </a:r>
            <a:r>
              <a:rPr lang="ru-RU" sz="1800" b="1" dirty="0">
                <a:solidFill>
                  <a:srgbClr val="FF0000"/>
                </a:solidFill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язык</a:t>
            </a:r>
            <a:r>
              <a:rPr lang="ru-RU" sz="1800" b="1" dirty="0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 (</a:t>
            </a:r>
            <a:r>
              <a:rPr lang="en-US" sz="1800" b="1" dirty="0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URL</a:t>
            </a:r>
            <a:r>
              <a:rPr lang="ru-RU" sz="1800" b="1" dirty="0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: </a:t>
            </a:r>
            <a:r>
              <a:rPr lang="ru-RU" sz="1800" b="1" u="sng" dirty="0">
                <a:solidFill>
                  <a:srgbClr val="0563C1"/>
                </a:solidFill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  <a:hlinkClick r:id="rId7"/>
              </a:rPr>
              <a:t>https://www.all-translation.com/</a:t>
            </a:r>
            <a:r>
              <a:rPr lang="ru-RU" sz="1800" b="1" u="sng" dirty="0">
                <a:solidFill>
                  <a:srgbClr val="0563C1"/>
                </a:solidFill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)</a:t>
            </a:r>
            <a:r>
              <a:rPr lang="ru-RU" sz="1800" b="1" dirty="0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; </a:t>
            </a:r>
            <a:endParaRPr lang="ru-RU" sz="1600" b="1" dirty="0">
              <a:effectLst/>
              <a:latin typeface="Arial Narrow" panose="020B0606020202030204" pitchFamily="34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en-US" sz="2000" b="1" dirty="0" err="1">
                <a:solidFill>
                  <a:srgbClr val="00B050"/>
                </a:solidFill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Lexilogos</a:t>
            </a:r>
            <a:r>
              <a:rPr lang="ru-RU" sz="2000" b="1" dirty="0">
                <a:solidFill>
                  <a:srgbClr val="00B050"/>
                </a:solidFill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: </a:t>
            </a:r>
            <a:r>
              <a:rPr lang="ru-RU" sz="1800" b="1" dirty="0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240 языков, включая </a:t>
            </a:r>
            <a:r>
              <a:rPr lang="ru-RU" sz="1800" b="1" dirty="0">
                <a:solidFill>
                  <a:srgbClr val="FF0000"/>
                </a:solidFill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белорусский язык</a:t>
            </a:r>
            <a:r>
              <a:rPr lang="ru-RU" sz="1800" b="1" dirty="0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, тематический, ресурсы для изучения языков, с 2000 г. (</a:t>
            </a:r>
            <a:r>
              <a:rPr lang="en-US" sz="1800" b="1" dirty="0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URL</a:t>
            </a:r>
            <a:r>
              <a:rPr lang="ru-RU" sz="1800" b="1" dirty="0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: </a:t>
            </a:r>
            <a:r>
              <a:rPr lang="en-US" sz="1800" b="1" u="sng" dirty="0">
                <a:solidFill>
                  <a:srgbClr val="0563C1"/>
                </a:solidFill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  <a:hlinkClick r:id="rId8"/>
              </a:rPr>
              <a:t>https</a:t>
            </a:r>
            <a:r>
              <a:rPr lang="ru-RU" sz="1800" b="1" u="sng" dirty="0">
                <a:solidFill>
                  <a:srgbClr val="0563C1"/>
                </a:solidFill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  <a:hlinkClick r:id="rId8"/>
              </a:rPr>
              <a:t>://</a:t>
            </a:r>
            <a:r>
              <a:rPr lang="en-US" sz="1800" b="1" u="sng" dirty="0">
                <a:solidFill>
                  <a:srgbClr val="0563C1"/>
                </a:solidFill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  <a:hlinkClick r:id="rId8"/>
              </a:rPr>
              <a:t>www</a:t>
            </a:r>
            <a:r>
              <a:rPr lang="ru-RU" sz="1800" b="1" u="sng" dirty="0">
                <a:solidFill>
                  <a:srgbClr val="0563C1"/>
                </a:solidFill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  <a:hlinkClick r:id="rId8"/>
              </a:rPr>
              <a:t>.</a:t>
            </a:r>
            <a:r>
              <a:rPr lang="en-US" sz="1800" b="1" u="sng" dirty="0" err="1">
                <a:solidFill>
                  <a:srgbClr val="0563C1"/>
                </a:solidFill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  <a:hlinkClick r:id="rId8"/>
              </a:rPr>
              <a:t>lexilogos</a:t>
            </a:r>
            <a:r>
              <a:rPr lang="ru-RU" sz="1800" b="1" u="sng" dirty="0">
                <a:solidFill>
                  <a:srgbClr val="0563C1"/>
                </a:solidFill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  <a:hlinkClick r:id="rId8"/>
              </a:rPr>
              <a:t>.</a:t>
            </a:r>
            <a:r>
              <a:rPr lang="en-US" sz="1800" b="1" u="sng" dirty="0">
                <a:solidFill>
                  <a:srgbClr val="0563C1"/>
                </a:solidFill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  <a:hlinkClick r:id="rId8"/>
              </a:rPr>
              <a:t>com</a:t>
            </a:r>
            <a:r>
              <a:rPr lang="ru-RU" sz="1800" b="1" u="sng" dirty="0">
                <a:solidFill>
                  <a:srgbClr val="0563C1"/>
                </a:solidFill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  <a:hlinkClick r:id="rId8"/>
              </a:rPr>
              <a:t>/</a:t>
            </a:r>
            <a:r>
              <a:rPr lang="ru-RU" sz="1800" b="1" u="sng" dirty="0">
                <a:solidFill>
                  <a:srgbClr val="0563C1"/>
                </a:solidFill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)</a:t>
            </a:r>
            <a:r>
              <a:rPr lang="ru-RU" sz="1800" b="1" dirty="0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; </a:t>
            </a:r>
            <a:endParaRPr lang="ru-RU" sz="1600" b="1" dirty="0">
              <a:effectLst/>
              <a:latin typeface="Arial Narrow" panose="020B0606020202030204" pitchFamily="34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pic>
        <p:nvPicPr>
          <p:cNvPr id="7" name="Рисунок 6">
            <a:extLst>
              <a:ext uri="{FF2B5EF4-FFF2-40B4-BE49-F238E27FC236}">
                <a16:creationId xmlns="" xmlns:a16="http://schemas.microsoft.com/office/drawing/2014/main" id="{8C5B9EF1-C85C-4C56-9F65-6FA5E6C93A1A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182301" y="6184760"/>
            <a:ext cx="8900931" cy="5425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99257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179893B2-723C-4A04-A3F9-860CFC1F3B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1534" y="34314"/>
            <a:ext cx="9022466" cy="697522"/>
          </a:xfrm>
        </p:spPr>
        <p:txBody>
          <a:bodyPr/>
          <a:lstStyle/>
          <a:p>
            <a:r>
              <a:rPr kumimoji="0" lang="ru-RU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Системы машинного перевода научно-технических документов (2)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9FE2F3F5-FED1-4B51-92C0-458E5E54D7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1534" y="572756"/>
            <a:ext cx="9022466" cy="6250930"/>
          </a:xfrm>
        </p:spPr>
        <p:txBody>
          <a:bodyPr/>
          <a:lstStyle/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ru-RU" sz="2000" b="1" dirty="0" err="1">
                <a:solidFill>
                  <a:srgbClr val="002060"/>
                </a:solidFill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Linguatec</a:t>
            </a:r>
            <a:r>
              <a:rPr lang="ru-RU" sz="2000" b="1" dirty="0">
                <a:solidFill>
                  <a:srgbClr val="002060"/>
                </a:solidFill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: </a:t>
            </a:r>
            <a:r>
              <a:rPr lang="ru-RU" sz="1800" b="1" dirty="0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7 языков, 4 млн словарных статей, промышленность, экономика и медицина, с 1996 г. (</a:t>
            </a:r>
            <a:r>
              <a:rPr lang="en-US" sz="1800" b="1" dirty="0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URL</a:t>
            </a:r>
            <a:r>
              <a:rPr lang="ru-RU" sz="1800" b="1" dirty="0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: </a:t>
            </a:r>
            <a:r>
              <a:rPr lang="ru-RU" sz="1800" b="1" u="sng" dirty="0">
                <a:solidFill>
                  <a:srgbClr val="0563C1"/>
                </a:solidFill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  <a:hlinkClick r:id="rId2"/>
              </a:rPr>
              <a:t>https://www.linguatec.de/</a:t>
            </a:r>
            <a:r>
              <a:rPr lang="ru-RU" sz="1800" b="1" dirty="0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);</a:t>
            </a:r>
            <a:endParaRPr lang="ru-RU" sz="1600" b="1" dirty="0">
              <a:effectLst/>
              <a:latin typeface="Arial Narrow" panose="020B0606020202030204" pitchFamily="34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en-US" sz="2000" b="1" dirty="0" err="1">
                <a:solidFill>
                  <a:srgbClr val="00B050"/>
                </a:solidFill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Linguee</a:t>
            </a:r>
            <a:r>
              <a:rPr lang="ru-RU" sz="2000" b="1" dirty="0">
                <a:solidFill>
                  <a:srgbClr val="00B050"/>
                </a:solidFill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: </a:t>
            </a:r>
            <a:r>
              <a:rPr lang="ru-RU" sz="1800" b="1" dirty="0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24 языка, для </a:t>
            </a:r>
            <a:r>
              <a:rPr lang="en-US" sz="1800" b="1" dirty="0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Windows</a:t>
            </a:r>
            <a:r>
              <a:rPr lang="ru-RU" sz="1800" b="1" dirty="0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, с 2009 г. (</a:t>
            </a:r>
            <a:r>
              <a:rPr lang="en-US" sz="1800" b="1" dirty="0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URL</a:t>
            </a:r>
            <a:r>
              <a:rPr lang="ru-RU" sz="1800" b="1" dirty="0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: </a:t>
            </a:r>
            <a:r>
              <a:rPr lang="en-US" sz="1800" b="1" u="sng" dirty="0">
                <a:solidFill>
                  <a:srgbClr val="0563C1"/>
                </a:solidFill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  <a:hlinkClick r:id="rId3"/>
              </a:rPr>
              <a:t>https</a:t>
            </a:r>
            <a:r>
              <a:rPr lang="ru-RU" sz="1800" b="1" u="sng" dirty="0">
                <a:solidFill>
                  <a:srgbClr val="0563C1"/>
                </a:solidFill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  <a:hlinkClick r:id="rId3"/>
              </a:rPr>
              <a:t>://</a:t>
            </a:r>
            <a:r>
              <a:rPr lang="en-US" sz="1800" b="1" u="sng" dirty="0">
                <a:solidFill>
                  <a:srgbClr val="0563C1"/>
                </a:solidFill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  <a:hlinkClick r:id="rId3"/>
              </a:rPr>
              <a:t>www</a:t>
            </a:r>
            <a:r>
              <a:rPr lang="ru-RU" sz="1800" b="1" u="sng" dirty="0">
                <a:solidFill>
                  <a:srgbClr val="0563C1"/>
                </a:solidFill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  <a:hlinkClick r:id="rId3"/>
              </a:rPr>
              <a:t>.</a:t>
            </a:r>
            <a:r>
              <a:rPr lang="en-US" sz="1800" b="1" u="sng" dirty="0" err="1">
                <a:solidFill>
                  <a:srgbClr val="0563C1"/>
                </a:solidFill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  <a:hlinkClick r:id="rId3"/>
              </a:rPr>
              <a:t>linguee</a:t>
            </a:r>
            <a:r>
              <a:rPr lang="ru-RU" sz="1800" b="1" u="sng" dirty="0">
                <a:solidFill>
                  <a:srgbClr val="0563C1"/>
                </a:solidFill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  <a:hlinkClick r:id="rId3"/>
              </a:rPr>
              <a:t>.</a:t>
            </a:r>
            <a:r>
              <a:rPr lang="en-US" sz="1800" b="1" u="sng" dirty="0">
                <a:solidFill>
                  <a:srgbClr val="0563C1"/>
                </a:solidFill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  <a:hlinkClick r:id="rId3"/>
              </a:rPr>
              <a:t>com</a:t>
            </a:r>
            <a:r>
              <a:rPr lang="ru-RU" sz="1800" b="1" u="sng" dirty="0">
                <a:solidFill>
                  <a:srgbClr val="0563C1"/>
                </a:solidFill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  <a:hlinkClick r:id="rId3"/>
              </a:rPr>
              <a:t>/</a:t>
            </a:r>
            <a:r>
              <a:rPr lang="ru-RU" sz="1800" b="1" u="sng" dirty="0">
                <a:solidFill>
                  <a:srgbClr val="0563C1"/>
                </a:solidFill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)</a:t>
            </a:r>
            <a:r>
              <a:rPr lang="ru-RU" sz="1800" b="1" dirty="0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; </a:t>
            </a:r>
            <a:endParaRPr lang="ru-RU" sz="1600" b="1" dirty="0">
              <a:effectLst/>
              <a:latin typeface="Arial Narrow" panose="020B0606020202030204" pitchFamily="34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en-US" sz="2000" b="1" dirty="0" err="1">
                <a:solidFill>
                  <a:srgbClr val="002060"/>
                </a:solidFill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MemSource</a:t>
            </a:r>
            <a:r>
              <a:rPr lang="ru-RU" sz="2000" b="1" dirty="0">
                <a:solidFill>
                  <a:srgbClr val="002060"/>
                </a:solidFill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: </a:t>
            </a:r>
            <a:r>
              <a:rPr lang="ru-RU" sz="1800" b="1" dirty="0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500 языков, МП и автоматизированный перевод, 50 форматов, с 2011 г., </a:t>
            </a:r>
            <a:r>
              <a:rPr lang="ru-RU" sz="1800" b="1" dirty="0">
                <a:solidFill>
                  <a:srgbClr val="FF0000"/>
                </a:solidFill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курсы Школы межкультурной коммуникации Минского государственного лингвистического университета с 2017 г. </a:t>
            </a:r>
            <a:r>
              <a:rPr lang="ru-RU" sz="1800" b="1" dirty="0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(</a:t>
            </a:r>
            <a:r>
              <a:rPr lang="en-US" sz="1800" b="1" dirty="0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URL</a:t>
            </a:r>
            <a:r>
              <a:rPr lang="ru-RU" sz="1800" b="1" dirty="0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: </a:t>
            </a:r>
            <a:r>
              <a:rPr lang="en-US" sz="1800" b="1" u="sng" dirty="0">
                <a:solidFill>
                  <a:srgbClr val="0563C1"/>
                </a:solidFill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  <a:hlinkClick r:id="rId4"/>
              </a:rPr>
              <a:t>https</a:t>
            </a:r>
            <a:r>
              <a:rPr lang="ru-RU" sz="1800" b="1" u="sng" dirty="0">
                <a:solidFill>
                  <a:srgbClr val="0563C1"/>
                </a:solidFill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  <a:hlinkClick r:id="rId4"/>
              </a:rPr>
              <a:t>://</a:t>
            </a:r>
            <a:r>
              <a:rPr lang="en-US" sz="1800" b="1" u="sng" dirty="0">
                <a:solidFill>
                  <a:srgbClr val="0563C1"/>
                </a:solidFill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  <a:hlinkClick r:id="rId4"/>
              </a:rPr>
              <a:t>www</a:t>
            </a:r>
            <a:r>
              <a:rPr lang="ru-RU" sz="1800" b="1" u="sng" dirty="0">
                <a:solidFill>
                  <a:srgbClr val="0563C1"/>
                </a:solidFill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  <a:hlinkClick r:id="rId4"/>
              </a:rPr>
              <a:t>.</a:t>
            </a:r>
            <a:r>
              <a:rPr lang="en-US" sz="1800" b="1" u="sng" dirty="0" err="1">
                <a:solidFill>
                  <a:srgbClr val="0563C1"/>
                </a:solidFill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  <a:hlinkClick r:id="rId4"/>
              </a:rPr>
              <a:t>memsource</a:t>
            </a:r>
            <a:r>
              <a:rPr lang="ru-RU" sz="1800" b="1" u="sng" dirty="0">
                <a:solidFill>
                  <a:srgbClr val="0563C1"/>
                </a:solidFill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  <a:hlinkClick r:id="rId4"/>
              </a:rPr>
              <a:t>.</a:t>
            </a:r>
            <a:r>
              <a:rPr lang="en-US" sz="1800" b="1" u="sng" dirty="0">
                <a:solidFill>
                  <a:srgbClr val="0563C1"/>
                </a:solidFill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  <a:hlinkClick r:id="rId4"/>
              </a:rPr>
              <a:t>com</a:t>
            </a:r>
            <a:r>
              <a:rPr lang="ru-RU" sz="1800" b="1" u="sng" dirty="0">
                <a:solidFill>
                  <a:srgbClr val="0563C1"/>
                </a:solidFill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  <a:hlinkClick r:id="rId4"/>
              </a:rPr>
              <a:t>/</a:t>
            </a:r>
            <a:r>
              <a:rPr lang="ru-RU" sz="1800" b="1" u="sng" dirty="0">
                <a:solidFill>
                  <a:srgbClr val="0563C1"/>
                </a:solidFill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)</a:t>
            </a:r>
            <a:r>
              <a:rPr lang="ru-RU" sz="1800" b="1" dirty="0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;</a:t>
            </a:r>
            <a:endParaRPr lang="ru-RU" sz="1600" b="1" dirty="0">
              <a:effectLst/>
              <a:latin typeface="Arial Narrow" panose="020B0606020202030204" pitchFamily="34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en-US" sz="2000" b="1" dirty="0">
                <a:solidFill>
                  <a:srgbClr val="00B050"/>
                </a:solidFill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Microsoft Translator: </a:t>
            </a:r>
            <a:r>
              <a:rPr lang="ru-RU" sz="1800" b="1" dirty="0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МП </a:t>
            </a:r>
            <a:r>
              <a:rPr lang="en-US" sz="1800" b="1" dirty="0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(</a:t>
            </a:r>
            <a:r>
              <a:rPr lang="ru-RU" sz="1800" b="1" dirty="0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с</a:t>
            </a:r>
            <a:r>
              <a:rPr lang="en-US" sz="1800" b="1" dirty="0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 2011 </a:t>
            </a:r>
            <a:r>
              <a:rPr lang="ru-RU" sz="1800" b="1" dirty="0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г</a:t>
            </a:r>
            <a:r>
              <a:rPr lang="en-US" sz="1800" b="1" dirty="0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.; </a:t>
            </a:r>
            <a:r>
              <a:rPr lang="ru-RU" sz="1800" b="1" dirty="0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с</a:t>
            </a:r>
            <a:r>
              <a:rPr lang="en-US" sz="1800" b="1" dirty="0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 1999 </a:t>
            </a:r>
            <a:r>
              <a:rPr lang="ru-RU" sz="1800" b="1" dirty="0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г</a:t>
            </a:r>
            <a:r>
              <a:rPr lang="en-US" sz="1800" b="1" dirty="0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. Live Search Translator, Windows Live Translator, </a:t>
            </a:r>
            <a:r>
              <a:rPr lang="ru-RU" sz="1800" b="1" dirty="0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с</a:t>
            </a:r>
            <a:r>
              <a:rPr lang="en-US" sz="1800" b="1" dirty="0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 2007 </a:t>
            </a:r>
            <a:r>
              <a:rPr lang="ru-RU" sz="1800" b="1" dirty="0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г</a:t>
            </a:r>
            <a:r>
              <a:rPr lang="en-US" sz="1800" b="1" dirty="0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. Bing Translator), 73 </a:t>
            </a:r>
            <a:r>
              <a:rPr lang="ru-RU" sz="1800" b="1" dirty="0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языка</a:t>
            </a:r>
            <a:r>
              <a:rPr lang="en-US" sz="1800" b="1" dirty="0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, </a:t>
            </a:r>
            <a:r>
              <a:rPr lang="ru-RU" sz="1800" b="1" dirty="0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с</a:t>
            </a:r>
            <a:r>
              <a:rPr lang="en-US" sz="1800" b="1" dirty="0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 2010 </a:t>
            </a:r>
            <a:r>
              <a:rPr lang="ru-RU" sz="1800" b="1" dirty="0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г</a:t>
            </a:r>
            <a:r>
              <a:rPr lang="en-US" sz="1800" b="1" dirty="0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. </a:t>
            </a:r>
            <a:r>
              <a:rPr lang="ru-RU" sz="1800" b="1" dirty="0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глубокие нейронные сети </a:t>
            </a:r>
            <a:r>
              <a:rPr lang="en-US" sz="1800" b="1" dirty="0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(URL: </a:t>
            </a:r>
            <a:r>
              <a:rPr lang="en-US" sz="1800" b="1" u="sng" dirty="0">
                <a:solidFill>
                  <a:srgbClr val="0563C1"/>
                </a:solidFill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  <a:hlinkClick r:id="rId5"/>
              </a:rPr>
              <a:t>https://docs.microsoft.com/ru-ru/azure/cognitive-services/translator/language-support</a:t>
            </a:r>
            <a:r>
              <a:rPr lang="en-US" sz="1800" b="1" dirty="0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);</a:t>
            </a:r>
            <a:endParaRPr lang="ru-RU" sz="1600" b="1" dirty="0">
              <a:effectLst/>
              <a:latin typeface="Arial Narrow" panose="020B0606020202030204" pitchFamily="34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en-US" sz="2000" b="1" dirty="0">
                <a:solidFill>
                  <a:srgbClr val="002060"/>
                </a:solidFill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One Hour Translation</a:t>
            </a:r>
            <a:r>
              <a:rPr lang="ru-RU" sz="2000" b="1" dirty="0">
                <a:solidFill>
                  <a:srgbClr val="002060"/>
                </a:solidFill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: </a:t>
            </a:r>
            <a:r>
              <a:rPr lang="ru-RU" sz="1800" b="1" dirty="0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120 языков, </a:t>
            </a:r>
            <a:r>
              <a:rPr lang="ru-RU" sz="1800" b="1" dirty="0">
                <a:solidFill>
                  <a:srgbClr val="FF0000"/>
                </a:solidFill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белорусский язык, </a:t>
            </a:r>
            <a:r>
              <a:rPr lang="ru-RU" sz="1800" b="1" dirty="0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промышленность, информационные технологии, финансы, с 2008 г. (</a:t>
            </a:r>
            <a:r>
              <a:rPr lang="en-US" sz="1800" b="1" dirty="0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URL</a:t>
            </a:r>
            <a:r>
              <a:rPr lang="ru-RU" sz="1800" b="1" dirty="0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: </a:t>
            </a:r>
            <a:r>
              <a:rPr lang="en-US" sz="1800" b="1" u="sng" dirty="0">
                <a:solidFill>
                  <a:srgbClr val="0563C1"/>
                </a:solidFill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  <a:hlinkClick r:id="rId6"/>
              </a:rPr>
              <a:t>https</a:t>
            </a:r>
            <a:r>
              <a:rPr lang="ru-RU" sz="1800" b="1" u="sng" dirty="0">
                <a:solidFill>
                  <a:srgbClr val="0563C1"/>
                </a:solidFill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  <a:hlinkClick r:id="rId6"/>
              </a:rPr>
              <a:t>://</a:t>
            </a:r>
            <a:r>
              <a:rPr lang="en-US" sz="1800" b="1" u="sng" dirty="0">
                <a:solidFill>
                  <a:srgbClr val="0563C1"/>
                </a:solidFill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  <a:hlinkClick r:id="rId6"/>
              </a:rPr>
              <a:t>www</a:t>
            </a:r>
            <a:r>
              <a:rPr lang="ru-RU" sz="1800" b="1" u="sng" dirty="0">
                <a:solidFill>
                  <a:srgbClr val="0563C1"/>
                </a:solidFill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  <a:hlinkClick r:id="rId6"/>
              </a:rPr>
              <a:t>.</a:t>
            </a:r>
            <a:r>
              <a:rPr lang="en-US" sz="1800" b="1" u="sng" dirty="0" err="1">
                <a:solidFill>
                  <a:srgbClr val="0563C1"/>
                </a:solidFill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  <a:hlinkClick r:id="rId6"/>
              </a:rPr>
              <a:t>onehourtranslation</a:t>
            </a:r>
            <a:r>
              <a:rPr lang="ru-RU" sz="1800" b="1" u="sng" dirty="0">
                <a:solidFill>
                  <a:srgbClr val="0563C1"/>
                </a:solidFill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  <a:hlinkClick r:id="rId6"/>
              </a:rPr>
              <a:t>.</a:t>
            </a:r>
            <a:r>
              <a:rPr lang="en-US" sz="1800" b="1" u="sng" dirty="0">
                <a:solidFill>
                  <a:srgbClr val="0563C1"/>
                </a:solidFill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  <a:hlinkClick r:id="rId6"/>
              </a:rPr>
              <a:t>com</a:t>
            </a:r>
            <a:r>
              <a:rPr lang="ru-RU" sz="1800" b="1" u="sng" dirty="0">
                <a:solidFill>
                  <a:srgbClr val="0563C1"/>
                </a:solidFill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  <a:hlinkClick r:id="rId6"/>
              </a:rPr>
              <a:t>/</a:t>
            </a:r>
            <a:r>
              <a:rPr lang="ru-RU" sz="1800" b="1" u="sng" dirty="0">
                <a:solidFill>
                  <a:srgbClr val="0563C1"/>
                </a:solidFill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)</a:t>
            </a:r>
            <a:r>
              <a:rPr lang="ru-RU" sz="1800" b="1" dirty="0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;</a:t>
            </a:r>
            <a:endParaRPr lang="ru-RU" sz="1600" b="1" dirty="0">
              <a:effectLst/>
              <a:latin typeface="Arial Narrow" panose="020B0606020202030204" pitchFamily="34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ru-RU" sz="2000" b="1" u="sng" dirty="0">
                <a:solidFill>
                  <a:srgbClr val="00B050"/>
                </a:solidFill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PROMT </a:t>
            </a:r>
            <a:r>
              <a:rPr lang="ru-RU" sz="2000" b="1" dirty="0">
                <a:solidFill>
                  <a:srgbClr val="00B050"/>
                </a:solidFill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(</a:t>
            </a:r>
            <a:r>
              <a:rPr lang="ru-RU" sz="2000" b="1" dirty="0" err="1">
                <a:solidFill>
                  <a:srgbClr val="00B050"/>
                </a:solidFill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PROject</a:t>
            </a:r>
            <a:r>
              <a:rPr lang="ru-RU" sz="2000" b="1" dirty="0">
                <a:solidFill>
                  <a:srgbClr val="00B050"/>
                </a:solidFill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rgbClr val="00B050"/>
                </a:solidFill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of</a:t>
            </a:r>
            <a:r>
              <a:rPr lang="ru-RU" sz="2000" b="1" dirty="0">
                <a:solidFill>
                  <a:srgbClr val="00B050"/>
                </a:solidFill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rgbClr val="00B050"/>
                </a:solidFill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Machine</a:t>
            </a:r>
            <a:r>
              <a:rPr lang="ru-RU" sz="2000" b="1" dirty="0">
                <a:solidFill>
                  <a:srgbClr val="00B050"/>
                </a:solidFill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rgbClr val="00B050"/>
                </a:solidFill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Translation</a:t>
            </a:r>
            <a:r>
              <a:rPr lang="ru-RU" sz="2000" b="1" dirty="0">
                <a:solidFill>
                  <a:srgbClr val="00B050"/>
                </a:solidFill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): </a:t>
            </a:r>
            <a:r>
              <a:rPr lang="ru-RU" sz="1800" b="1" dirty="0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25 языков, российской компанией PROMT на основе нейронных сетей </a:t>
            </a:r>
            <a:r>
              <a:rPr lang="en-US" sz="1800" b="1" dirty="0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PROMT Neural</a:t>
            </a:r>
            <a:r>
              <a:rPr lang="ru-RU" sz="1800" b="1" dirty="0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: гибридная технология объединяет </a:t>
            </a:r>
            <a:r>
              <a:rPr lang="ru-RU" sz="1800" b="1" dirty="0" err="1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нейросетевую</a:t>
            </a:r>
            <a:r>
              <a:rPr lang="ru-RU" sz="1800" b="1" dirty="0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 технологию и на основе правил; продукты </a:t>
            </a:r>
            <a:r>
              <a:rPr lang="ru-RU" sz="2000" b="1" dirty="0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для компаний</a:t>
            </a:r>
            <a:r>
              <a:rPr lang="ru-RU" sz="1800" b="1" dirty="0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: </a:t>
            </a:r>
            <a:r>
              <a:rPr lang="en-US" sz="1800" b="1" dirty="0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PROMT Neural Translation Server</a:t>
            </a:r>
            <a:r>
              <a:rPr lang="ru-RU" sz="1800" b="1" dirty="0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 для госсектора, банков, промышленности, ИТ; </a:t>
            </a:r>
            <a:r>
              <a:rPr lang="en-US" sz="1800" b="1" dirty="0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PROMT Cloud API</a:t>
            </a:r>
            <a:r>
              <a:rPr lang="ru-RU" sz="1800" b="1" dirty="0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, </a:t>
            </a:r>
            <a:r>
              <a:rPr lang="en-US" sz="1800" b="1" dirty="0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PROMT </a:t>
            </a:r>
            <a:r>
              <a:rPr lang="en-US" sz="1800" b="1" dirty="0" err="1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Analyser</a:t>
            </a:r>
            <a:r>
              <a:rPr lang="en-US" sz="1800" b="1" dirty="0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 SDK</a:t>
            </a:r>
            <a:r>
              <a:rPr lang="ru-RU" sz="1800" b="1" dirty="0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, </a:t>
            </a:r>
            <a:r>
              <a:rPr lang="en-US" sz="1800" b="1" dirty="0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PROMT</a:t>
            </a:r>
            <a:r>
              <a:rPr lang="ru-RU" sz="1800" b="1" dirty="0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.</a:t>
            </a:r>
            <a:r>
              <a:rPr lang="en-US" sz="1800" b="1" dirty="0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One</a:t>
            </a:r>
            <a:r>
              <a:rPr lang="ru-RU" sz="1800" b="1" dirty="0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, </a:t>
            </a:r>
            <a:r>
              <a:rPr lang="en-US" sz="1800" b="1" dirty="0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PROMT Professional</a:t>
            </a:r>
            <a:r>
              <a:rPr lang="ru-RU" sz="1800" b="1" dirty="0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 (7</a:t>
            </a:r>
            <a:r>
              <a:rPr lang="en-US" sz="1800" b="1" dirty="0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 </a:t>
            </a:r>
            <a:r>
              <a:rPr lang="ru-RU" sz="1800" b="1" dirty="0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языков офлайн, 10 онлайн), </a:t>
            </a:r>
            <a:r>
              <a:rPr lang="en-US" sz="1800" b="1" dirty="0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PROMT Expert</a:t>
            </a:r>
            <a:r>
              <a:rPr lang="ru-RU" sz="1800" b="1" dirty="0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; </a:t>
            </a:r>
            <a:r>
              <a:rPr lang="en-US" sz="1800" b="1" dirty="0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PROMT Offline</a:t>
            </a:r>
            <a:r>
              <a:rPr lang="ru-RU" sz="1800" b="1" dirty="0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 для </a:t>
            </a:r>
            <a:r>
              <a:rPr lang="en-US" sz="1800" b="1" dirty="0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Windows</a:t>
            </a:r>
            <a:r>
              <a:rPr lang="ru-RU" sz="1800" b="1" dirty="0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, </a:t>
            </a:r>
            <a:r>
              <a:rPr lang="en-US" sz="1800" b="1" dirty="0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Linux</a:t>
            </a:r>
            <a:r>
              <a:rPr lang="ru-RU" sz="1800" b="1" dirty="0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 и </a:t>
            </a:r>
            <a:r>
              <a:rPr lang="en-US" sz="1800" b="1" dirty="0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MacOS</a:t>
            </a:r>
            <a:r>
              <a:rPr lang="ru-RU" sz="1800" b="1" dirty="0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; офлайн-переводчик </a:t>
            </a:r>
            <a:r>
              <a:rPr lang="en-US" sz="1800" b="1" dirty="0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PROMT Master</a:t>
            </a:r>
            <a:r>
              <a:rPr lang="ru-RU" sz="1800" b="1" dirty="0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, </a:t>
            </a:r>
            <a:r>
              <a:rPr lang="en-US" sz="1800" b="1" dirty="0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PROMT Start</a:t>
            </a:r>
            <a:r>
              <a:rPr lang="ru-RU" sz="1800" b="1" dirty="0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, </a:t>
            </a:r>
            <a:r>
              <a:rPr lang="en-US" sz="1800" b="1" dirty="0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PROMT Line</a:t>
            </a:r>
            <a:r>
              <a:rPr lang="ru-RU" sz="1800" b="1" dirty="0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, мобильные приложения </a:t>
            </a:r>
            <a:r>
              <a:rPr lang="en-US" sz="1800" b="1" dirty="0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Translate</a:t>
            </a:r>
            <a:r>
              <a:rPr lang="ru-RU" sz="1800" b="1" dirty="0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.</a:t>
            </a:r>
            <a:r>
              <a:rPr lang="en-US" sz="1800" b="1" dirty="0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Ru</a:t>
            </a:r>
            <a:r>
              <a:rPr lang="ru-RU" sz="1800" b="1" dirty="0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, </a:t>
            </a:r>
            <a:r>
              <a:rPr lang="en-US" sz="1800" b="1" dirty="0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PROMT Offline</a:t>
            </a:r>
            <a:r>
              <a:rPr lang="ru-RU" sz="1800" b="1" dirty="0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 для </a:t>
            </a:r>
            <a:r>
              <a:rPr lang="en-US" sz="1800" b="1" dirty="0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iOS</a:t>
            </a:r>
            <a:r>
              <a:rPr lang="ru-RU" sz="1800" b="1" dirty="0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, </a:t>
            </a:r>
            <a:r>
              <a:rPr lang="en-US" sz="1800" b="1" dirty="0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Android</a:t>
            </a:r>
            <a:r>
              <a:rPr lang="ru-RU" sz="1800" b="1" dirty="0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, </a:t>
            </a:r>
            <a:r>
              <a:rPr lang="en-US" sz="1800" b="1" dirty="0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Windows Phone</a:t>
            </a:r>
            <a:r>
              <a:rPr lang="ru-RU" sz="1800" b="1" dirty="0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, с 1991 г. (</a:t>
            </a:r>
            <a:r>
              <a:rPr lang="en-US" sz="1800" b="1" dirty="0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URL</a:t>
            </a:r>
            <a:r>
              <a:rPr lang="ru-RU" sz="1800" b="1" dirty="0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: </a:t>
            </a:r>
            <a:r>
              <a:rPr lang="ru-RU" sz="1800" b="1" u="sng" dirty="0">
                <a:solidFill>
                  <a:srgbClr val="0563C1"/>
                </a:solidFill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  <a:hlinkClick r:id="rId7"/>
              </a:rPr>
              <a:t>https://www.promt.ru/company/fakty/</a:t>
            </a:r>
            <a:r>
              <a:rPr lang="ru-RU" sz="1800" b="1" dirty="0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);</a:t>
            </a:r>
            <a:endParaRPr lang="ru-RU" sz="1600" b="1" dirty="0">
              <a:effectLst/>
              <a:latin typeface="Arial Narrow" panose="020B0606020202030204" pitchFamily="34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4388532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93A55ADE-AC78-40F8-8F47-7DF5C203A1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40677"/>
            <a:ext cx="9144000" cy="408596"/>
          </a:xfrm>
        </p:spPr>
        <p:txBody>
          <a:bodyPr/>
          <a:lstStyle/>
          <a:p>
            <a:r>
              <a:rPr kumimoji="0" lang="ru-RU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Системы машинного перевода научно-технических документов (3)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F6A5E9A6-37C7-47EF-94B7-181A128B75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1534" y="663191"/>
            <a:ext cx="9022466" cy="5645538"/>
          </a:xfrm>
        </p:spPr>
        <p:txBody>
          <a:bodyPr/>
          <a:lstStyle/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en-US" sz="2000" b="1" dirty="0">
                <a:solidFill>
                  <a:srgbClr val="002060"/>
                </a:solidFill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SDL Language Weaver: </a:t>
            </a:r>
            <a:r>
              <a:rPr lang="ru-RU" sz="2000" b="1" dirty="0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МП</a:t>
            </a:r>
            <a:r>
              <a:rPr lang="en-US" sz="2000" b="1" dirty="0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, 52 </a:t>
            </a:r>
            <a:r>
              <a:rPr lang="ru-RU" sz="2000" b="1" dirty="0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языка </a:t>
            </a:r>
            <a:r>
              <a:rPr lang="en-US" sz="2000" b="1" dirty="0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(URL: </a:t>
            </a:r>
            <a:r>
              <a:rPr lang="en-US" sz="2000" b="1" u="sng" dirty="0">
                <a:solidFill>
                  <a:srgbClr val="0563C1"/>
                </a:solidFill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  <a:hlinkClick r:id="rId2"/>
              </a:rPr>
              <a:t>https://www.sdl.com/products-and-solutions/translation/sdl-machine-translation/available-languages</a:t>
            </a:r>
            <a:r>
              <a:rPr lang="en-US" sz="2000" b="1" dirty="0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);</a:t>
            </a:r>
            <a:endParaRPr lang="ru-RU" sz="2000" b="1" dirty="0">
              <a:effectLst/>
              <a:latin typeface="Arial Narrow" panose="020B0606020202030204" pitchFamily="34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ru-RU" sz="2000" b="1" dirty="0" err="1">
                <a:solidFill>
                  <a:srgbClr val="00B050"/>
                </a:solidFill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Socrates</a:t>
            </a:r>
            <a:r>
              <a:rPr lang="ru-RU" sz="2000" b="1" dirty="0">
                <a:solidFill>
                  <a:srgbClr val="00B050"/>
                </a:solidFill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rgbClr val="00B050"/>
                </a:solidFill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Personal</a:t>
            </a:r>
            <a:r>
              <a:rPr lang="ru-RU" sz="2000" b="1" dirty="0">
                <a:solidFill>
                  <a:srgbClr val="00B050"/>
                </a:solidFill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 5.0.1.: </a:t>
            </a:r>
            <a:r>
              <a:rPr lang="ru-RU" sz="2000" b="1" dirty="0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система МП текстов, английский и русский, с 2014 г. (</a:t>
            </a:r>
            <a:r>
              <a:rPr lang="en-US" sz="2000" b="1" dirty="0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URL</a:t>
            </a:r>
            <a:r>
              <a:rPr lang="ru-RU" sz="2000" b="1" dirty="0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: </a:t>
            </a:r>
            <a:r>
              <a:rPr lang="ru-RU" sz="2000" b="1" u="sng" dirty="0">
                <a:solidFill>
                  <a:srgbClr val="0563C1"/>
                </a:solidFill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  <a:hlinkClick r:id="rId3"/>
              </a:rPr>
              <a:t>https://ofitsialnaya-versiya.org/sokrat-personalnyj/</a:t>
            </a:r>
            <a:r>
              <a:rPr lang="ru-RU" sz="2000" b="1" u="sng" dirty="0">
                <a:solidFill>
                  <a:srgbClr val="0563C1"/>
                </a:solidFill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)</a:t>
            </a:r>
            <a:r>
              <a:rPr lang="ru-RU" sz="2000" b="1" dirty="0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; </a:t>
            </a:r>
          </a:p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ru-RU" sz="2000" b="1" dirty="0">
                <a:solidFill>
                  <a:srgbClr val="002060"/>
                </a:solidFill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SYSTRAN </a:t>
            </a:r>
            <a:r>
              <a:rPr lang="ru-RU" sz="2000" b="1" dirty="0" err="1">
                <a:solidFill>
                  <a:srgbClr val="002060"/>
                </a:solidFill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Translate</a:t>
            </a:r>
            <a:r>
              <a:rPr lang="ru-RU" sz="2000" b="1" dirty="0">
                <a:solidFill>
                  <a:srgbClr val="002060"/>
                </a:solidFill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: </a:t>
            </a:r>
            <a:r>
              <a:rPr lang="ru-RU" sz="2000" b="1" dirty="0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16 языков, 140 языковых комбинаций, с 1968 г. (</a:t>
            </a:r>
            <a:r>
              <a:rPr lang="en-US" sz="2000" b="1" dirty="0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URL</a:t>
            </a:r>
            <a:r>
              <a:rPr lang="ru-RU" sz="2000" b="1" dirty="0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: </a:t>
            </a:r>
            <a:r>
              <a:rPr lang="ru-RU" sz="2000" b="1" u="sng" dirty="0">
                <a:solidFill>
                  <a:srgbClr val="0563C1"/>
                </a:solidFill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  <a:hlinkClick r:id="rId4"/>
              </a:rPr>
              <a:t>https://translate.systran.net/translationTools/text</a:t>
            </a:r>
            <a:r>
              <a:rPr lang="ru-RU" sz="2000" b="1" dirty="0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);</a:t>
            </a:r>
          </a:p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en-US" sz="2000" b="1" dirty="0">
                <a:solidFill>
                  <a:srgbClr val="00B050"/>
                </a:solidFill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Translate</a:t>
            </a:r>
            <a:r>
              <a:rPr lang="ru-RU" sz="2000" b="1" dirty="0">
                <a:solidFill>
                  <a:srgbClr val="00B050"/>
                </a:solidFill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.</a:t>
            </a:r>
            <a:r>
              <a:rPr lang="en-US" sz="2000" b="1" dirty="0">
                <a:solidFill>
                  <a:srgbClr val="00B050"/>
                </a:solidFill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com</a:t>
            </a:r>
            <a:r>
              <a:rPr lang="ru-RU" sz="2000" b="1" dirty="0">
                <a:solidFill>
                  <a:srgbClr val="00B050"/>
                </a:solidFill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: </a:t>
            </a:r>
            <a:r>
              <a:rPr lang="ru-RU" sz="2000" b="1" dirty="0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90 языковых пар, включая </a:t>
            </a:r>
            <a:r>
              <a:rPr lang="ru-RU" sz="2000" b="1" dirty="0">
                <a:solidFill>
                  <a:srgbClr val="FF0000"/>
                </a:solidFill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белорусский язык</a:t>
            </a:r>
            <a:r>
              <a:rPr lang="ru-RU" sz="2000" b="1" dirty="0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, машинный и автоматизированный перевод, техника, медицина (</a:t>
            </a:r>
            <a:r>
              <a:rPr lang="en-US" sz="2000" b="1" u="sng" dirty="0">
                <a:solidFill>
                  <a:srgbClr val="0563C1"/>
                </a:solidFill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URL</a:t>
            </a:r>
            <a:r>
              <a:rPr lang="ru-RU" sz="2000" b="1" dirty="0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: https://www.translate.com/ </a:t>
            </a:r>
            <a:r>
              <a:rPr lang="ru-RU" sz="2000" b="1" dirty="0" err="1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dictionary</a:t>
            </a:r>
            <a:r>
              <a:rPr lang="ru-RU" sz="2000" b="1" u="sng" dirty="0">
                <a:solidFill>
                  <a:srgbClr val="0563C1"/>
                </a:solidFill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)</a:t>
            </a:r>
            <a:r>
              <a:rPr lang="ru-RU" sz="2000" b="1" dirty="0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; </a:t>
            </a:r>
          </a:p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en-US" sz="2000" b="1" dirty="0" err="1">
                <a:solidFill>
                  <a:srgbClr val="002060"/>
                </a:solidFill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Translate.Ru</a:t>
            </a:r>
            <a:r>
              <a:rPr lang="en-US" sz="2000" b="1" dirty="0">
                <a:solidFill>
                  <a:srgbClr val="002060"/>
                </a:solidFill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 (PROMT Online): </a:t>
            </a:r>
            <a:r>
              <a:rPr lang="ru-RU" sz="2000" b="1" dirty="0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с</a:t>
            </a:r>
            <a:r>
              <a:rPr lang="en-US" sz="2000" b="1" dirty="0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 1998 </a:t>
            </a:r>
            <a:r>
              <a:rPr lang="ru-RU" sz="2000" b="1" dirty="0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г</a:t>
            </a:r>
            <a:r>
              <a:rPr lang="en-US" sz="2000" b="1" dirty="0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. (URL: </a:t>
            </a:r>
            <a:r>
              <a:rPr lang="en-US" sz="2000" b="1" u="sng" dirty="0">
                <a:solidFill>
                  <a:srgbClr val="0563C1"/>
                </a:solidFill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  <a:hlinkClick r:id="rId5"/>
              </a:rPr>
              <a:t>https://www.translate.ru/</a:t>
            </a:r>
            <a:r>
              <a:rPr lang="en-US" sz="2000" b="1" dirty="0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);</a:t>
            </a:r>
            <a:endParaRPr lang="ru-RU" sz="2000" b="1" dirty="0">
              <a:effectLst/>
              <a:latin typeface="Arial Narrow" panose="020B0606020202030204" pitchFamily="34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ru-RU" sz="2000" b="1" dirty="0" err="1">
                <a:solidFill>
                  <a:srgbClr val="00B050"/>
                </a:solidFill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Яндекс.Переводчик</a:t>
            </a:r>
            <a:r>
              <a:rPr lang="ru-RU" sz="2000" b="1" dirty="0">
                <a:solidFill>
                  <a:srgbClr val="00B050"/>
                </a:solidFill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 </a:t>
            </a:r>
            <a:r>
              <a:rPr lang="ru-RU" sz="2000" b="1" dirty="0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(ранее </a:t>
            </a:r>
            <a:r>
              <a:rPr lang="ru-RU" sz="2000" b="1" dirty="0" err="1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Яндекс.Перевод</a:t>
            </a:r>
            <a:r>
              <a:rPr lang="ru-RU" sz="2000" b="1" dirty="0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): с 2011 г. статистический МП: словари соответствий переводов, сравнение перевода с БД моделей языка в контексте; встроен в русскую версию Википедии, в </a:t>
            </a:r>
            <a:r>
              <a:rPr lang="ru-RU" sz="2000" b="1" dirty="0" err="1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Яндекс.Браузер</a:t>
            </a:r>
            <a:r>
              <a:rPr lang="ru-RU" sz="2000" b="1" dirty="0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; с 2017 г. – нейронный МП (</a:t>
            </a:r>
            <a:r>
              <a:rPr lang="en-US" sz="2000" b="1" dirty="0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URL</a:t>
            </a:r>
            <a:r>
              <a:rPr lang="ru-RU" sz="2000" b="1" dirty="0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: </a:t>
            </a:r>
            <a:r>
              <a:rPr lang="ru-RU" sz="2000" b="1" u="sng" dirty="0">
                <a:solidFill>
                  <a:srgbClr val="0563C1"/>
                </a:solidFill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  <a:hlinkClick r:id="rId6"/>
              </a:rPr>
              <a:t>https://translate.yandex.ru/</a:t>
            </a:r>
            <a:r>
              <a:rPr lang="ru-RU" sz="2000" b="1" u="sng" dirty="0">
                <a:solidFill>
                  <a:srgbClr val="0563C1"/>
                </a:solidFill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)</a:t>
            </a:r>
            <a:r>
              <a:rPr lang="ru-RU" sz="2000" b="1" dirty="0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spcBef>
                <a:spcPts val="0"/>
              </a:spcBef>
              <a:spcAft>
                <a:spcPts val="0"/>
              </a:spcAft>
              <a:buNone/>
            </a:pPr>
            <a:endParaRPr lang="ru-RU" sz="2000" b="1" dirty="0">
              <a:solidFill>
                <a:srgbClr val="002060"/>
              </a:solidFill>
              <a:effectLst/>
              <a:latin typeface="Arial Narrow" panose="020B0606020202030204" pitchFamily="34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marL="0" indent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000" b="1" dirty="0">
                <a:solidFill>
                  <a:srgbClr val="002060"/>
                </a:solidFill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В БД научных публикаций </a:t>
            </a:r>
            <a:r>
              <a:rPr lang="en-US" sz="2000" b="1" dirty="0">
                <a:solidFill>
                  <a:srgbClr val="002060"/>
                </a:solidFill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SCOPUS</a:t>
            </a:r>
            <a:r>
              <a:rPr lang="ru-RU" sz="2000" b="1" dirty="0">
                <a:solidFill>
                  <a:srgbClr val="002060"/>
                </a:solidFill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 представлено 5</a:t>
            </a:r>
            <a:r>
              <a:rPr lang="en-US" sz="2000" b="1" dirty="0">
                <a:solidFill>
                  <a:srgbClr val="002060"/>
                </a:solidFill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 </a:t>
            </a:r>
            <a:r>
              <a:rPr lang="ru-RU" sz="2000" b="1" dirty="0">
                <a:solidFill>
                  <a:srgbClr val="002060"/>
                </a:solidFill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322 источника документов о машинном переводе: 3 714 книги, 1 305 веб-страниц, 303 журнала. </a:t>
            </a:r>
          </a:p>
          <a:p>
            <a:pPr marL="0" indent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000" b="1" dirty="0">
                <a:solidFill>
                  <a:srgbClr val="00B050"/>
                </a:solidFill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В БД научных публикаций </a:t>
            </a:r>
            <a:r>
              <a:rPr lang="en-US" sz="2000" b="1" dirty="0">
                <a:solidFill>
                  <a:srgbClr val="00B050"/>
                </a:solidFill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ScienceDirect </a:t>
            </a:r>
            <a:r>
              <a:rPr lang="ru-RU" sz="2000" b="1" dirty="0">
                <a:solidFill>
                  <a:srgbClr val="00B050"/>
                </a:solidFill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– 183 912 документа, включая 124 232 научных статьи и 115 патентов.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4965144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1E3EDDBE-A9F6-4E80-AE3B-87418D62DF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870874"/>
          </a:xfrm>
        </p:spPr>
        <p:txBody>
          <a:bodyPr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3600" b="1" dirty="0">
                <a:solidFill>
                  <a:srgbClr val="FF0000"/>
                </a:solidFill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2.2. Системы автоматизированного перевода научно-технических документов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844D32B9-7B0D-4BFA-8397-D96877D038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1533" y="1276142"/>
            <a:ext cx="8900931" cy="4850024"/>
          </a:xfrm>
        </p:spPr>
        <p:txBody>
          <a:bodyPr/>
          <a:lstStyle/>
          <a:p>
            <a:pPr marL="0" indent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000" b="1" dirty="0">
                <a:solidFill>
                  <a:srgbClr val="002060"/>
                </a:solidFill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Системы автоматизированного перевода </a:t>
            </a:r>
            <a:r>
              <a:rPr lang="ru-RU" sz="1800" b="1" dirty="0">
                <a:solidFill>
                  <a:srgbClr val="002060"/>
                </a:solidFill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– программы памяти переводов, БД содержат переведенные тексты: если в новом тексте обнаружен сегмент (предложение), который есть в БД, система автоматически добавляет его в перевод и экономит время при переводе однотипных текстов. </a:t>
            </a:r>
            <a:endParaRPr lang="ru-RU" sz="1600" b="1" dirty="0">
              <a:solidFill>
                <a:srgbClr val="002060"/>
              </a:solidFill>
              <a:effectLst/>
              <a:latin typeface="Arial Narrow" panose="020B0606020202030204" pitchFamily="34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en-US" sz="2000" b="1" dirty="0">
                <a:solidFill>
                  <a:srgbClr val="00B050"/>
                </a:solidFill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Across</a:t>
            </a:r>
            <a:r>
              <a:rPr lang="ru-RU" sz="2000" b="1" dirty="0">
                <a:solidFill>
                  <a:srgbClr val="00B050"/>
                </a:solidFill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 (</a:t>
            </a:r>
            <a:r>
              <a:rPr lang="en-US" sz="2000" b="1" dirty="0">
                <a:solidFill>
                  <a:srgbClr val="00B050"/>
                </a:solidFill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Across Language Server </a:t>
            </a:r>
            <a:r>
              <a:rPr lang="ru-RU" sz="2000" b="1" dirty="0">
                <a:solidFill>
                  <a:srgbClr val="00B050"/>
                </a:solidFill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и </a:t>
            </a:r>
            <a:r>
              <a:rPr lang="en-US" sz="2000" b="1" dirty="0">
                <a:solidFill>
                  <a:srgbClr val="00B050"/>
                </a:solidFill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Across Translator Edition</a:t>
            </a:r>
            <a:r>
              <a:rPr lang="ru-RU" sz="2000" b="1" dirty="0">
                <a:solidFill>
                  <a:srgbClr val="00B050"/>
                </a:solidFill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): </a:t>
            </a:r>
            <a:r>
              <a:rPr lang="ru-RU" sz="1800" b="1" dirty="0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автоматизированный и МП, немецкой компании </a:t>
            </a:r>
            <a:r>
              <a:rPr lang="en-US" sz="1800" b="1" dirty="0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Across Systems GmbH</a:t>
            </a:r>
            <a:r>
              <a:rPr lang="ru-RU" sz="1800" b="1" dirty="0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, для студентов бесплатные, с 2004 г., версия 7.0 2020 г. (</a:t>
            </a:r>
            <a:r>
              <a:rPr lang="en-US" sz="1800" b="1" dirty="0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URL</a:t>
            </a:r>
            <a:r>
              <a:rPr lang="ru-RU" sz="1800" b="1" dirty="0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: </a:t>
            </a:r>
            <a:r>
              <a:rPr lang="en-US" sz="1800" b="1" u="sng" dirty="0">
                <a:solidFill>
                  <a:srgbClr val="0563C1"/>
                </a:solidFill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  <a:hlinkClick r:id="rId2"/>
              </a:rPr>
              <a:t>https</a:t>
            </a:r>
            <a:r>
              <a:rPr lang="ru-RU" sz="1800" b="1" u="sng" dirty="0">
                <a:solidFill>
                  <a:srgbClr val="0563C1"/>
                </a:solidFill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  <a:hlinkClick r:id="rId2"/>
              </a:rPr>
              <a:t>://</a:t>
            </a:r>
            <a:r>
              <a:rPr lang="en-US" sz="1800" b="1" u="sng" dirty="0">
                <a:solidFill>
                  <a:srgbClr val="0563C1"/>
                </a:solidFill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  <a:hlinkClick r:id="rId2"/>
              </a:rPr>
              <a:t>www</a:t>
            </a:r>
            <a:r>
              <a:rPr lang="ru-RU" sz="1800" b="1" u="sng" dirty="0">
                <a:solidFill>
                  <a:srgbClr val="0563C1"/>
                </a:solidFill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  <a:hlinkClick r:id="rId2"/>
              </a:rPr>
              <a:t>.</a:t>
            </a:r>
            <a:r>
              <a:rPr lang="en-US" sz="1800" b="1" u="sng" dirty="0">
                <a:solidFill>
                  <a:srgbClr val="0563C1"/>
                </a:solidFill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  <a:hlinkClick r:id="rId2"/>
              </a:rPr>
              <a:t>across</a:t>
            </a:r>
            <a:r>
              <a:rPr lang="ru-RU" sz="1800" b="1" u="sng" dirty="0">
                <a:solidFill>
                  <a:srgbClr val="0563C1"/>
                </a:solidFill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  <a:hlinkClick r:id="rId2"/>
              </a:rPr>
              <a:t>.</a:t>
            </a:r>
            <a:r>
              <a:rPr lang="en-US" sz="1800" b="1" u="sng" dirty="0">
                <a:solidFill>
                  <a:srgbClr val="0563C1"/>
                </a:solidFill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  <a:hlinkClick r:id="rId2"/>
              </a:rPr>
              <a:t>net</a:t>
            </a:r>
            <a:r>
              <a:rPr lang="ru-RU" sz="1800" b="1" u="sng" dirty="0">
                <a:solidFill>
                  <a:srgbClr val="0563C1"/>
                </a:solidFill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  <a:hlinkClick r:id="rId2"/>
              </a:rPr>
              <a:t>/</a:t>
            </a:r>
            <a:r>
              <a:rPr lang="en-US" sz="1800" b="1" u="sng" dirty="0" err="1">
                <a:solidFill>
                  <a:srgbClr val="0563C1"/>
                </a:solidFill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  <a:hlinkClick r:id="rId2"/>
              </a:rPr>
              <a:t>en</a:t>
            </a:r>
            <a:r>
              <a:rPr lang="ru-RU" sz="1800" b="1" u="sng" dirty="0">
                <a:solidFill>
                  <a:srgbClr val="0563C1"/>
                </a:solidFill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)</a:t>
            </a:r>
            <a:r>
              <a:rPr lang="ru-RU" sz="1800" b="1" dirty="0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; </a:t>
            </a:r>
            <a:endParaRPr lang="ru-RU" sz="1600" b="1" dirty="0">
              <a:effectLst/>
              <a:latin typeface="Arial Narrow" panose="020B0606020202030204" pitchFamily="34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ru-RU" sz="2000" b="1" dirty="0" err="1">
                <a:solidFill>
                  <a:srgbClr val="00B050"/>
                </a:solidFill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Déjà</a:t>
            </a:r>
            <a:r>
              <a:rPr lang="ru-RU" sz="2000" b="1" dirty="0">
                <a:solidFill>
                  <a:srgbClr val="00B050"/>
                </a:solidFill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rgbClr val="00B050"/>
                </a:solidFill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Vu</a:t>
            </a:r>
            <a:r>
              <a:rPr lang="ru-RU" sz="2000" b="1" dirty="0">
                <a:solidFill>
                  <a:srgbClr val="00B050"/>
                </a:solidFill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: </a:t>
            </a:r>
            <a:r>
              <a:rPr lang="ru-RU" sz="1800" b="1" dirty="0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документы 39 форматов, испанской компании </a:t>
            </a:r>
            <a:r>
              <a:rPr lang="en-US" sz="1800" b="1" dirty="0" err="1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Atril</a:t>
            </a:r>
            <a:r>
              <a:rPr lang="en-US" sz="1800" b="1" dirty="0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 Language Engineering</a:t>
            </a:r>
            <a:r>
              <a:rPr lang="ru-RU" sz="1800" b="1" dirty="0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, с 1993 г., версия 2019 г. </a:t>
            </a:r>
            <a:r>
              <a:rPr lang="ru-RU" sz="1800" b="1" dirty="0" err="1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Déjà</a:t>
            </a:r>
            <a:r>
              <a:rPr lang="ru-RU" sz="1800" b="1" dirty="0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Vu</a:t>
            </a:r>
            <a:r>
              <a:rPr lang="ru-RU" sz="1800" b="1" dirty="0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 X3 9.0.765 (2019, </a:t>
            </a:r>
            <a:r>
              <a:rPr lang="en-US" sz="1800" b="1" dirty="0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URL</a:t>
            </a:r>
            <a:r>
              <a:rPr lang="ru-RU" sz="1800" b="1" dirty="0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: </a:t>
            </a:r>
            <a:r>
              <a:rPr lang="ru-RU" sz="1800" b="1" u="sng" dirty="0">
                <a:solidFill>
                  <a:srgbClr val="0563C1"/>
                </a:solidFill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  <a:hlinkClick r:id="rId3"/>
              </a:rPr>
              <a:t>http://www.atril.com/</a:t>
            </a:r>
            <a:r>
              <a:rPr lang="ru-RU" sz="1800" b="1" u="sng" dirty="0">
                <a:solidFill>
                  <a:srgbClr val="0563C1"/>
                </a:solidFill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)</a:t>
            </a:r>
            <a:r>
              <a:rPr lang="ru-RU" sz="1800" b="1" dirty="0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; </a:t>
            </a:r>
            <a:endParaRPr lang="ru-RU" sz="1600" b="1" dirty="0">
              <a:effectLst/>
              <a:latin typeface="Arial Narrow" panose="020B0606020202030204" pitchFamily="34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en-US" sz="2000" b="1" dirty="0" err="1">
                <a:solidFill>
                  <a:srgbClr val="00B050"/>
                </a:solidFill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MemoQ</a:t>
            </a:r>
            <a:r>
              <a:rPr lang="ru-RU" sz="2000" b="1" dirty="0">
                <a:solidFill>
                  <a:srgbClr val="00B050"/>
                </a:solidFill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: </a:t>
            </a:r>
            <a:r>
              <a:rPr lang="ru-RU" sz="1800" b="1" dirty="0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для </a:t>
            </a:r>
            <a:r>
              <a:rPr lang="en-US" sz="1800" b="1" dirty="0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Windows</a:t>
            </a:r>
            <a:r>
              <a:rPr lang="ru-RU" sz="1800" b="1" dirty="0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, венгерской компании </a:t>
            </a:r>
            <a:r>
              <a:rPr lang="en-US" sz="1800" b="1" dirty="0" err="1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Kilgray</a:t>
            </a:r>
            <a:r>
              <a:rPr lang="en-US" sz="1800" b="1" dirty="0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 Translation Technologies</a:t>
            </a:r>
            <a:r>
              <a:rPr lang="ru-RU" sz="1800" b="1" dirty="0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, 45 форматов, с 2004 г., версия 9.4 2020 г. (</a:t>
            </a:r>
            <a:r>
              <a:rPr lang="en-US" sz="1800" b="1" dirty="0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URL</a:t>
            </a:r>
            <a:r>
              <a:rPr lang="ru-RU" sz="1800" b="1" dirty="0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: </a:t>
            </a:r>
            <a:r>
              <a:rPr lang="ru-RU" sz="1800" b="1" u="sng" dirty="0">
                <a:solidFill>
                  <a:srgbClr val="0563C1"/>
                </a:solidFill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  <a:hlinkClick r:id="rId4"/>
              </a:rPr>
              <a:t>https://www.memoq.com/</a:t>
            </a:r>
            <a:r>
              <a:rPr lang="ru-RU" sz="1800" b="1" u="sng" dirty="0">
                <a:solidFill>
                  <a:srgbClr val="0563C1"/>
                </a:solidFill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)</a:t>
            </a:r>
            <a:r>
              <a:rPr lang="ru-RU" sz="1800" b="1" dirty="0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; </a:t>
            </a:r>
            <a:endParaRPr lang="ru-RU" sz="1600" b="1" dirty="0">
              <a:effectLst/>
              <a:latin typeface="Arial Narrow" panose="020B0606020202030204" pitchFamily="34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ru-RU" sz="2000" b="1" dirty="0" err="1">
                <a:solidFill>
                  <a:srgbClr val="00B050"/>
                </a:solidFill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MetaTexis</a:t>
            </a:r>
            <a:r>
              <a:rPr lang="ru-RU" sz="2000" b="1" dirty="0">
                <a:solidFill>
                  <a:srgbClr val="00B050"/>
                </a:solidFill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: </a:t>
            </a:r>
            <a:r>
              <a:rPr lang="ru-RU" sz="1800" b="1" dirty="0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немецкой компании </a:t>
            </a:r>
            <a:r>
              <a:rPr lang="ru-RU" sz="1800" b="1" dirty="0" err="1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MetaTexis</a:t>
            </a:r>
            <a:r>
              <a:rPr lang="ru-RU" sz="1800" b="1" dirty="0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Software</a:t>
            </a:r>
            <a:r>
              <a:rPr lang="ru-RU" sz="1800" b="1" dirty="0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and</a:t>
            </a:r>
            <a:r>
              <a:rPr lang="ru-RU" sz="1800" b="1" dirty="0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Services</a:t>
            </a:r>
            <a:r>
              <a:rPr lang="ru-RU" sz="1800" b="1" dirty="0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, 13 языков, в программе </a:t>
            </a:r>
            <a:r>
              <a:rPr lang="ru-RU" sz="1800" b="1" dirty="0" err="1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Microsoft</a:t>
            </a:r>
            <a:r>
              <a:rPr lang="ru-RU" sz="1800" b="1" dirty="0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Word</a:t>
            </a:r>
            <a:r>
              <a:rPr lang="ru-RU" sz="1800" b="1" dirty="0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, совместима с другими программами ПП, с 2002 г., последняя версия 3.23 (</a:t>
            </a:r>
            <a:r>
              <a:rPr lang="en-US" sz="1800" b="1" dirty="0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URL</a:t>
            </a:r>
            <a:r>
              <a:rPr lang="ru-RU" sz="1800" b="1" dirty="0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: </a:t>
            </a:r>
            <a:r>
              <a:rPr lang="ru-RU" sz="1800" b="1" u="sng" dirty="0">
                <a:solidFill>
                  <a:srgbClr val="0563C1"/>
                </a:solidFill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  <a:hlinkClick r:id="rId5"/>
              </a:rPr>
              <a:t>http://www.metatexis.com/</a:t>
            </a:r>
            <a:r>
              <a:rPr lang="ru-RU" sz="1800" b="1" u="sng" dirty="0">
                <a:solidFill>
                  <a:srgbClr val="0563C1"/>
                </a:solidFill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)</a:t>
            </a:r>
            <a:r>
              <a:rPr lang="ru-RU" sz="1800" b="1" dirty="0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; </a:t>
            </a:r>
            <a:endParaRPr lang="ru-RU" sz="1600" b="1" dirty="0">
              <a:effectLst/>
              <a:latin typeface="Arial Narrow" panose="020B0606020202030204" pitchFamily="34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ru-RU" sz="2000" b="1" dirty="0" err="1">
                <a:solidFill>
                  <a:srgbClr val="00B050"/>
                </a:solidFill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MultiTerm</a:t>
            </a:r>
            <a:r>
              <a:rPr lang="ru-RU" sz="2000" b="1" dirty="0">
                <a:solidFill>
                  <a:srgbClr val="00B050"/>
                </a:solidFill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: </a:t>
            </a:r>
            <a:r>
              <a:rPr lang="ru-RU" sz="1800" b="1" dirty="0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для ведения </a:t>
            </a:r>
            <a:r>
              <a:rPr lang="ru-RU" sz="1800" b="1" dirty="0" err="1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глосариев</a:t>
            </a:r>
            <a:r>
              <a:rPr lang="ru-RU" sz="1800" b="1" dirty="0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, </a:t>
            </a:r>
            <a:r>
              <a:rPr lang="ru-RU" sz="1800" b="1" dirty="0" err="1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ExtraTerm</a:t>
            </a:r>
            <a:r>
              <a:rPr lang="ru-RU" sz="1800" b="1" dirty="0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 для автоматического поиска терминов в тексте и создания глоссариев, с 1990 г. (</a:t>
            </a:r>
            <a:r>
              <a:rPr lang="en-US" sz="1800" b="1" dirty="0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URL</a:t>
            </a:r>
            <a:r>
              <a:rPr lang="ru-RU" sz="1800" b="1" dirty="0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: </a:t>
            </a:r>
            <a:r>
              <a:rPr lang="ru-RU" sz="1800" b="1" u="sng" dirty="0">
                <a:solidFill>
                  <a:srgbClr val="0563C1"/>
                </a:solidFill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  <a:hlinkClick r:id="rId6"/>
              </a:rPr>
              <a:t>https://www.sdltrados.com/</a:t>
            </a:r>
            <a:r>
              <a:rPr lang="ru-RU" sz="1800" b="1" u="sng" dirty="0">
                <a:solidFill>
                  <a:srgbClr val="0563C1"/>
                </a:solidFill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)</a:t>
            </a:r>
            <a:r>
              <a:rPr lang="ru-RU" sz="1800" b="1" dirty="0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; </a:t>
            </a:r>
            <a:endParaRPr lang="ru-RU" sz="1600" b="1" dirty="0">
              <a:effectLst/>
              <a:latin typeface="Arial Narrow" panose="020B0606020202030204" pitchFamily="34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pic>
        <p:nvPicPr>
          <p:cNvPr id="5" name="Рисунок 4">
            <a:extLst>
              <a:ext uri="{FF2B5EF4-FFF2-40B4-BE49-F238E27FC236}">
                <a16:creationId xmlns="" xmlns:a16="http://schemas.microsoft.com/office/drawing/2014/main" id="{05AB70DA-8A98-464E-B663-AA39847F8023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21534" y="6260999"/>
            <a:ext cx="8900931" cy="5425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274005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0C1EF370-837F-46B0-B54A-FE5A7148AE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4361"/>
            <a:ext cx="8229600" cy="990619"/>
          </a:xfrm>
        </p:spPr>
        <p:txBody>
          <a:bodyPr/>
          <a:lstStyle/>
          <a:p>
            <a:r>
              <a:rPr kumimoji="0" lang="ru-RU" sz="3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Системы автоматизированного перевода научно-технических документов (2)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53BB5C93-90D5-4CFA-AB37-36B74F7EB0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0435" y="1034980"/>
            <a:ext cx="8932029" cy="5778659"/>
          </a:xfrm>
        </p:spPr>
        <p:txBody>
          <a:bodyPr/>
          <a:lstStyle/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ru-RU" sz="2000" b="1" dirty="0" err="1">
                <a:solidFill>
                  <a:srgbClr val="00B050"/>
                </a:solidFill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OmegaT</a:t>
            </a:r>
            <a:r>
              <a:rPr lang="ru-RU" sz="2000" b="1" dirty="0">
                <a:solidFill>
                  <a:srgbClr val="00B050"/>
                </a:solidFill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: </a:t>
            </a:r>
            <a:r>
              <a:rPr lang="ru-RU" sz="1600" b="1" dirty="0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бесплатное приложение ПП для ОС </a:t>
            </a:r>
            <a:r>
              <a:rPr lang="ru-RU" sz="1600" b="1" dirty="0" err="1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Windows</a:t>
            </a:r>
            <a:r>
              <a:rPr lang="ru-RU" sz="1600" b="1" dirty="0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, </a:t>
            </a:r>
            <a:r>
              <a:rPr lang="ru-RU" sz="1600" b="1" dirty="0" err="1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macOS</a:t>
            </a:r>
            <a:r>
              <a:rPr lang="ru-RU" sz="1600" b="1" dirty="0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, </a:t>
            </a:r>
            <a:r>
              <a:rPr lang="ru-RU" sz="1600" b="1" dirty="0" err="1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Linux</a:t>
            </a:r>
            <a:r>
              <a:rPr lang="ru-RU" sz="1600" b="1" dirty="0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, язык программирования </a:t>
            </a:r>
            <a:r>
              <a:rPr lang="ru-RU" sz="1600" b="1" dirty="0" err="1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Java</a:t>
            </a:r>
            <a:r>
              <a:rPr lang="ru-RU" sz="1600" b="1" dirty="0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, 30 форматов файлов, 30 языков, одновременная обработка </a:t>
            </a:r>
            <a:r>
              <a:rPr lang="ru-RU" sz="1600" b="1" dirty="0" err="1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многофайловых</a:t>
            </a:r>
            <a:r>
              <a:rPr lang="ru-RU" sz="1600" b="1" dirty="0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 проектов, с 2002 г., версия 5.3.0 2020 г. (</a:t>
            </a:r>
            <a:r>
              <a:rPr lang="en-US" sz="1600" b="1" dirty="0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URL</a:t>
            </a:r>
            <a:r>
              <a:rPr lang="ru-RU" sz="1600" b="1" dirty="0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: </a:t>
            </a:r>
            <a:r>
              <a:rPr lang="ru-RU" sz="1600" b="1" u="sng" dirty="0">
                <a:solidFill>
                  <a:srgbClr val="0563C1"/>
                </a:solidFill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  <a:hlinkClick r:id="rId2"/>
              </a:rPr>
              <a:t>http://www.omegat.org/</a:t>
            </a:r>
            <a:r>
              <a:rPr lang="ru-RU" sz="1600" b="1" u="sng" dirty="0">
                <a:solidFill>
                  <a:srgbClr val="0563C1"/>
                </a:solidFill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)</a:t>
            </a:r>
            <a:r>
              <a:rPr lang="ru-RU" sz="1600" b="1" dirty="0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; </a:t>
            </a:r>
            <a:endParaRPr lang="ru-RU" sz="1400" b="1" dirty="0">
              <a:effectLst/>
              <a:latin typeface="Arial Narrow" panose="020B0606020202030204" pitchFamily="34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ru-RU" sz="2000" b="1" dirty="0" err="1">
                <a:solidFill>
                  <a:srgbClr val="00B050"/>
                </a:solidFill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SmartCAT</a:t>
            </a:r>
            <a:r>
              <a:rPr lang="ru-RU" sz="2000" b="1" dirty="0">
                <a:solidFill>
                  <a:srgbClr val="00B050"/>
                </a:solidFill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: </a:t>
            </a:r>
            <a:r>
              <a:rPr lang="ru-RU" sz="1600" b="1" dirty="0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ООО «СМАРТКАТ», с 2012 г., версия 2017 г., включает ПП, МП, управление глоссариями, совместная работа переводчиков, 33 формата, облачная платформа, системы управления глобализацией (</a:t>
            </a:r>
            <a:r>
              <a:rPr lang="en-US" sz="1600" b="1" dirty="0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URL</a:t>
            </a:r>
            <a:r>
              <a:rPr lang="ru-RU" sz="1600" b="1" dirty="0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: </a:t>
            </a:r>
            <a:r>
              <a:rPr lang="ru-RU" sz="1600" b="1" u="sng" dirty="0">
                <a:solidFill>
                  <a:srgbClr val="0563C1"/>
                </a:solidFill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  <a:hlinkClick r:id="rId3"/>
              </a:rPr>
              <a:t>https://ru.smartcat.ai/</a:t>
            </a:r>
            <a:r>
              <a:rPr lang="ru-RU" sz="1600" b="1" u="sng" dirty="0">
                <a:solidFill>
                  <a:srgbClr val="0563C1"/>
                </a:solidFill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)</a:t>
            </a:r>
            <a:r>
              <a:rPr lang="ru-RU" sz="1600" b="1" dirty="0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; </a:t>
            </a:r>
            <a:endParaRPr lang="ru-RU" sz="1400" b="1" dirty="0">
              <a:effectLst/>
              <a:latin typeface="Arial Narrow" panose="020B0606020202030204" pitchFamily="34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en-US" sz="2000" b="1" dirty="0">
                <a:solidFill>
                  <a:srgbClr val="00B050"/>
                </a:solidFill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Star Transit</a:t>
            </a:r>
            <a:r>
              <a:rPr lang="ru-RU" sz="2000" b="1" dirty="0">
                <a:solidFill>
                  <a:srgbClr val="00B050"/>
                </a:solidFill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, </a:t>
            </a:r>
            <a:r>
              <a:rPr lang="en-US" sz="1600" b="1" dirty="0" err="1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TermStar</a:t>
            </a:r>
            <a:r>
              <a:rPr lang="ru-RU" sz="1600" b="1" dirty="0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, </a:t>
            </a:r>
            <a:r>
              <a:rPr lang="en-US" sz="1600" b="1" dirty="0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CLM </a:t>
            </a:r>
            <a:r>
              <a:rPr lang="en-US" sz="1600" b="1" dirty="0" err="1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WebEdit</a:t>
            </a:r>
            <a:r>
              <a:rPr lang="ru-RU" sz="1600" b="1" dirty="0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, </a:t>
            </a:r>
            <a:r>
              <a:rPr lang="en-US" sz="1600" b="1" dirty="0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STAR MT </a:t>
            </a:r>
            <a:r>
              <a:rPr lang="ru-RU" sz="1600" b="1" dirty="0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для перевода и локализации, совместимы с ОС </a:t>
            </a:r>
            <a:r>
              <a:rPr lang="ru-RU" sz="1600" b="1" dirty="0" err="1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Windows</a:t>
            </a:r>
            <a:r>
              <a:rPr lang="ru-RU" sz="1600" b="1" dirty="0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, с 1984 г. (</a:t>
            </a:r>
            <a:r>
              <a:rPr lang="en-US" sz="1600" b="1" dirty="0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URL</a:t>
            </a:r>
            <a:r>
              <a:rPr lang="ru-RU" sz="1600" b="1" dirty="0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: </a:t>
            </a:r>
            <a:r>
              <a:rPr lang="ru-RU" sz="1600" b="1" u="sng" dirty="0">
                <a:solidFill>
                  <a:srgbClr val="0563C1"/>
                </a:solidFill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  <a:hlinkClick r:id="rId4"/>
              </a:rPr>
              <a:t>https://www.star-group.net/ru/home.html</a:t>
            </a:r>
            <a:r>
              <a:rPr lang="ru-RU" sz="1600" b="1" u="sng" dirty="0">
                <a:solidFill>
                  <a:srgbClr val="0563C1"/>
                </a:solidFill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)</a:t>
            </a:r>
            <a:r>
              <a:rPr lang="ru-RU" sz="1600" b="1" dirty="0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; </a:t>
            </a:r>
            <a:endParaRPr lang="ru-RU" sz="1400" b="1" dirty="0">
              <a:effectLst/>
              <a:latin typeface="Arial Narrow" panose="020B0606020202030204" pitchFamily="34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ru-RU" sz="2000" b="1" dirty="0" err="1">
                <a:solidFill>
                  <a:srgbClr val="00B050"/>
                </a:solidFill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Trados</a:t>
            </a:r>
            <a:r>
              <a:rPr lang="ru-RU" sz="2000" b="1" dirty="0">
                <a:solidFill>
                  <a:srgbClr val="00B050"/>
                </a:solidFill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 –</a:t>
            </a:r>
            <a:r>
              <a:rPr lang="ru-RU" sz="1600" b="1" dirty="0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 система автоматизированного и МП, среди мировых лидеров систем ПП, в 1984 г. разработана немецкой компанией </a:t>
            </a:r>
            <a:r>
              <a:rPr lang="ru-RU" sz="1600" b="1" dirty="0" err="1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Trados</a:t>
            </a:r>
            <a:r>
              <a:rPr lang="ru-RU" sz="1600" b="1" dirty="0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 </a:t>
            </a:r>
            <a:r>
              <a:rPr lang="ru-RU" sz="1600" b="1" dirty="0" err="1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GmbH</a:t>
            </a:r>
            <a:r>
              <a:rPr lang="ru-RU" sz="1600" b="1" dirty="0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, позже </a:t>
            </a:r>
            <a:r>
              <a:rPr lang="en-US" sz="1600" b="1" dirty="0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SDL International</a:t>
            </a:r>
            <a:r>
              <a:rPr lang="ru-RU" sz="1600" b="1" dirty="0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, версия SDL </a:t>
            </a:r>
            <a:r>
              <a:rPr lang="ru-RU" sz="1600" b="1" dirty="0" err="1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Trados</a:t>
            </a:r>
            <a:r>
              <a:rPr lang="ru-RU" sz="1600" b="1" dirty="0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 </a:t>
            </a:r>
            <a:r>
              <a:rPr lang="ru-RU" sz="1600" b="1" dirty="0" err="1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Studio</a:t>
            </a:r>
            <a:r>
              <a:rPr lang="ru-RU" sz="1600" b="1" dirty="0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 2019 SR1; модули: </a:t>
            </a:r>
            <a:r>
              <a:rPr lang="ru-RU" sz="1600" b="1" dirty="0" err="1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Translator’s</a:t>
            </a:r>
            <a:r>
              <a:rPr lang="ru-RU" sz="1600" b="1" dirty="0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 </a:t>
            </a:r>
            <a:r>
              <a:rPr lang="ru-RU" sz="1600" b="1" dirty="0" err="1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Workbench</a:t>
            </a:r>
            <a:r>
              <a:rPr lang="ru-RU" sz="1600" b="1" dirty="0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 для работы с БД ПП (создание, импорт, экспорт); панель </a:t>
            </a:r>
            <a:r>
              <a:rPr lang="ru-RU" sz="1600" b="1" dirty="0" err="1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Trados</a:t>
            </a:r>
            <a:r>
              <a:rPr lang="ru-RU" sz="1600" b="1" dirty="0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 в </a:t>
            </a:r>
            <a:r>
              <a:rPr lang="ru-RU" sz="1600" b="1" dirty="0" err="1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Microsoft</a:t>
            </a:r>
            <a:r>
              <a:rPr lang="ru-RU" sz="1600" b="1" dirty="0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 </a:t>
            </a:r>
            <a:r>
              <a:rPr lang="ru-RU" sz="1600" b="1" dirty="0" err="1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Word</a:t>
            </a:r>
            <a:r>
              <a:rPr lang="ru-RU" sz="1600" b="1" dirty="0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; </a:t>
            </a:r>
            <a:r>
              <a:rPr lang="ru-RU" sz="1600" b="1" dirty="0" err="1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TagEditor</a:t>
            </a:r>
            <a:r>
              <a:rPr lang="ru-RU" sz="1600" b="1" dirty="0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 для перевода документов в 70 форматах; </a:t>
            </a:r>
            <a:r>
              <a:rPr lang="ru-RU" sz="1600" b="1" dirty="0" err="1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WinAlign</a:t>
            </a:r>
            <a:r>
              <a:rPr lang="ru-RU" sz="1600" b="1" dirty="0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 для создания ПП; T-</a:t>
            </a:r>
            <a:r>
              <a:rPr lang="ru-RU" sz="1600" b="1" dirty="0" err="1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Window</a:t>
            </a:r>
            <a:r>
              <a:rPr lang="ru-RU" sz="1600" b="1" dirty="0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: перевод текста из буфера обмена; S-</a:t>
            </a:r>
            <a:r>
              <a:rPr lang="ru-RU" sz="1600" b="1" dirty="0" err="1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Tagger</a:t>
            </a:r>
            <a:r>
              <a:rPr lang="ru-RU" sz="1600" b="1" dirty="0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: перевод для издательских систем </a:t>
            </a:r>
            <a:r>
              <a:rPr lang="en-US" sz="1600" b="1" dirty="0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Adobe FrameMaker</a:t>
            </a:r>
            <a:r>
              <a:rPr lang="ru-RU" sz="1600" b="1" dirty="0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 (</a:t>
            </a:r>
            <a:r>
              <a:rPr lang="en-US" sz="1600" b="1" dirty="0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URL</a:t>
            </a:r>
            <a:r>
              <a:rPr lang="ru-RU" sz="1600" b="1" dirty="0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: </a:t>
            </a:r>
            <a:r>
              <a:rPr lang="ru-RU" sz="1600" b="1" u="sng" dirty="0">
                <a:solidFill>
                  <a:srgbClr val="0563C1"/>
                </a:solidFill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  <a:hlinkClick r:id="rId5"/>
              </a:rPr>
              <a:t>https://www.adobe.com/products/framemaker.html</a:t>
            </a:r>
            <a:r>
              <a:rPr lang="ru-RU" sz="1600" b="1" dirty="0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) и </a:t>
            </a:r>
            <a:r>
              <a:rPr lang="en-US" sz="1600" b="1" dirty="0" err="1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InterLeaf</a:t>
            </a:r>
            <a:r>
              <a:rPr lang="ru-RU" sz="1600" b="1" dirty="0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; </a:t>
            </a:r>
            <a:endParaRPr lang="ru-RU" sz="1400" b="1" dirty="0">
              <a:effectLst/>
              <a:latin typeface="Arial Narrow" panose="020B0606020202030204" pitchFamily="34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ru-RU" sz="2000" b="1" dirty="0" err="1">
                <a:solidFill>
                  <a:srgbClr val="00B050"/>
                </a:solidFill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Wordfast</a:t>
            </a:r>
            <a:r>
              <a:rPr lang="ru-RU" sz="2000" b="1" dirty="0">
                <a:solidFill>
                  <a:srgbClr val="00B050"/>
                </a:solidFill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: </a:t>
            </a:r>
            <a:r>
              <a:rPr lang="ru-RU" sz="1600" b="1" dirty="0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версия </a:t>
            </a:r>
            <a:r>
              <a:rPr lang="ru-RU" sz="1600" b="1" dirty="0" err="1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Wordfast</a:t>
            </a:r>
            <a:r>
              <a:rPr lang="ru-RU" sz="1600" b="1" dirty="0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 </a:t>
            </a:r>
            <a:r>
              <a:rPr lang="ru-RU" sz="1600" b="1" dirty="0" err="1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Pro</a:t>
            </a:r>
            <a:r>
              <a:rPr lang="ru-RU" sz="1600" b="1" dirty="0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 5, сервер ПП </a:t>
            </a:r>
            <a:r>
              <a:rPr lang="ru-RU" sz="1600" b="1" dirty="0" err="1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Wordfast</a:t>
            </a:r>
            <a:r>
              <a:rPr lang="ru-RU" sz="1600" b="1" dirty="0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 </a:t>
            </a:r>
            <a:r>
              <a:rPr lang="ru-RU" sz="1600" b="1" dirty="0" err="1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Server</a:t>
            </a:r>
            <a:r>
              <a:rPr lang="ru-RU" sz="1600" b="1" dirty="0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 (WFS) совместим с </a:t>
            </a:r>
            <a:r>
              <a:rPr lang="ru-RU" sz="1600" b="1" dirty="0" err="1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Wordfast</a:t>
            </a:r>
            <a:r>
              <a:rPr lang="ru-RU" sz="1600" b="1" dirty="0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 </a:t>
            </a:r>
            <a:r>
              <a:rPr lang="ru-RU" sz="1600" b="1" dirty="0" err="1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Classic</a:t>
            </a:r>
            <a:r>
              <a:rPr lang="ru-RU" sz="1600" b="1" dirty="0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, </a:t>
            </a:r>
            <a:r>
              <a:rPr lang="ru-RU" sz="1600" b="1" dirty="0" err="1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Wordfast</a:t>
            </a:r>
            <a:r>
              <a:rPr lang="ru-RU" sz="1600" b="1" dirty="0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 </a:t>
            </a:r>
            <a:r>
              <a:rPr lang="ru-RU" sz="1600" b="1" dirty="0" err="1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Pro</a:t>
            </a:r>
            <a:r>
              <a:rPr lang="ru-RU" sz="1600" b="1" dirty="0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 и </a:t>
            </a:r>
            <a:r>
              <a:rPr lang="ru-RU" sz="1600" b="1" dirty="0" err="1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Wordfast</a:t>
            </a:r>
            <a:r>
              <a:rPr lang="ru-RU" sz="1600" b="1" dirty="0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 </a:t>
            </a:r>
            <a:r>
              <a:rPr lang="ru-RU" sz="1600" b="1" dirty="0" err="1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Anywhere</a:t>
            </a:r>
            <a:r>
              <a:rPr lang="ru-RU" sz="1600" b="1" dirty="0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 (бесплатной версией), язык программирования </a:t>
            </a:r>
            <a:r>
              <a:rPr lang="ru-RU" sz="1600" b="1" dirty="0" err="1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Java</a:t>
            </a:r>
            <a:r>
              <a:rPr lang="ru-RU" sz="1600" b="1" dirty="0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, с 1999 г. (США, </a:t>
            </a:r>
            <a:r>
              <a:rPr lang="en-US" sz="1600" b="1" dirty="0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URL</a:t>
            </a:r>
            <a:r>
              <a:rPr lang="ru-RU" sz="1600" b="1" dirty="0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: </a:t>
            </a:r>
            <a:r>
              <a:rPr lang="ru-RU" sz="1600" b="1" u="sng" dirty="0">
                <a:solidFill>
                  <a:srgbClr val="0563C1"/>
                </a:solidFill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  <a:hlinkClick r:id="rId6"/>
              </a:rPr>
              <a:t>http://www.wordfast.com/</a:t>
            </a:r>
            <a:r>
              <a:rPr lang="ru-RU" sz="1600" b="1" u="sng" dirty="0">
                <a:solidFill>
                  <a:srgbClr val="0563C1"/>
                </a:solidFill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)</a:t>
            </a:r>
            <a:r>
              <a:rPr lang="ru-RU" sz="1600" b="1" dirty="0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; </a:t>
            </a:r>
            <a:endParaRPr lang="ru-RU" sz="1400" b="1" dirty="0">
              <a:effectLst/>
              <a:latin typeface="Arial Narrow" panose="020B0606020202030204" pitchFamily="34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ru-RU" sz="2000" b="1" dirty="0" err="1">
                <a:solidFill>
                  <a:srgbClr val="00B050"/>
                </a:solidFill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WordFisher</a:t>
            </a:r>
            <a:r>
              <a:rPr lang="ru-RU" sz="2000" b="1" dirty="0">
                <a:solidFill>
                  <a:srgbClr val="00B050"/>
                </a:solidFill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: </a:t>
            </a:r>
            <a:r>
              <a:rPr lang="ru-RU" sz="1600" b="1" dirty="0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бесплатная система ПП, с середины 1990-х гг., версия </a:t>
            </a:r>
            <a:r>
              <a:rPr lang="en-US" sz="1600" b="1" dirty="0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v</a:t>
            </a:r>
            <a:r>
              <a:rPr lang="ru-RU" sz="1600" b="1" dirty="0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4.45, в программе </a:t>
            </a:r>
            <a:r>
              <a:rPr lang="ru-RU" sz="1600" b="1" dirty="0" err="1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Word</a:t>
            </a:r>
            <a:r>
              <a:rPr lang="ru-RU" sz="1600" b="1" dirty="0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 2003 (</a:t>
            </a:r>
            <a:r>
              <a:rPr lang="en-US" sz="1600" b="1" dirty="0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URL</a:t>
            </a:r>
            <a:r>
              <a:rPr lang="ru-RU" sz="1600" b="1" dirty="0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: </a:t>
            </a:r>
            <a:r>
              <a:rPr lang="ru-RU" sz="1600" b="1" u="sng" dirty="0">
                <a:solidFill>
                  <a:srgbClr val="0563C1"/>
                </a:solidFill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  <a:hlinkClick r:id="rId7"/>
              </a:rPr>
              <a:t>http://www.wordfisher.com/</a:t>
            </a:r>
            <a:r>
              <a:rPr lang="ru-RU" sz="1600" b="1" u="sng" dirty="0">
                <a:solidFill>
                  <a:srgbClr val="0563C1"/>
                </a:solidFill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)</a:t>
            </a:r>
            <a:r>
              <a:rPr lang="ru-RU" sz="1400" b="1" dirty="0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.</a:t>
            </a:r>
            <a:r>
              <a:rPr lang="ru-RU" sz="1600" b="1" dirty="0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 </a:t>
            </a:r>
            <a:endParaRPr lang="ru-RU" sz="1400" b="1" dirty="0">
              <a:effectLst/>
              <a:latin typeface="Arial Narrow" panose="020B0606020202030204" pitchFamily="34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pic>
        <p:nvPicPr>
          <p:cNvPr id="9" name="Рисунок 8">
            <a:extLst>
              <a:ext uri="{FF2B5EF4-FFF2-40B4-BE49-F238E27FC236}">
                <a16:creationId xmlns="" xmlns:a16="http://schemas.microsoft.com/office/drawing/2014/main" id="{96260F21-D81D-46A5-A18E-8E3A96C7FBC1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52634" y="6271048"/>
            <a:ext cx="8900931" cy="5425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776134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4B44A9EC-64E4-4DDA-A44A-96DB06F5AC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30630"/>
            <a:ext cx="8229600" cy="5995536"/>
          </a:xfrm>
        </p:spPr>
        <p:txBody>
          <a:bodyPr/>
          <a:lstStyle/>
          <a:p>
            <a:pPr marL="0" indent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000" b="1" dirty="0">
                <a:solidFill>
                  <a:srgbClr val="002060"/>
                </a:solidFill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В БД научных публикаций </a:t>
            </a:r>
            <a:r>
              <a:rPr lang="en-US" sz="2000" b="1" dirty="0">
                <a:solidFill>
                  <a:srgbClr val="002060"/>
                </a:solidFill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SCOPUS</a:t>
            </a:r>
            <a:r>
              <a:rPr lang="ru-RU" sz="2000" b="1" dirty="0">
                <a:solidFill>
                  <a:srgbClr val="002060"/>
                </a:solidFill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 </a:t>
            </a:r>
            <a:r>
              <a:rPr lang="ru-RU" sz="1800" b="1" dirty="0">
                <a:solidFill>
                  <a:srgbClr val="002060"/>
                </a:solidFill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представлено 13 221</a:t>
            </a:r>
            <a:r>
              <a:rPr lang="en-US" sz="1800" b="1" dirty="0">
                <a:solidFill>
                  <a:srgbClr val="002060"/>
                </a:solidFill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 </a:t>
            </a:r>
            <a:r>
              <a:rPr lang="ru-RU" sz="1800" b="1" dirty="0">
                <a:solidFill>
                  <a:srgbClr val="002060"/>
                </a:solidFill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источник документов об автоматизированном переводе: 10 267 книг, 2 336 веб-страниц, 618 журналов, а в БД научных публикаций </a:t>
            </a:r>
            <a:r>
              <a:rPr lang="en-US" sz="1800" b="1" dirty="0">
                <a:solidFill>
                  <a:srgbClr val="002060"/>
                </a:solidFill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ScienceDirect</a:t>
            </a:r>
            <a:r>
              <a:rPr lang="ru-RU" sz="1800" b="1" dirty="0">
                <a:solidFill>
                  <a:srgbClr val="002060"/>
                </a:solidFill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 – 80</a:t>
            </a:r>
            <a:r>
              <a:rPr lang="en-US" sz="1800" b="1" dirty="0">
                <a:solidFill>
                  <a:srgbClr val="002060"/>
                </a:solidFill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 </a:t>
            </a:r>
            <a:r>
              <a:rPr lang="ru-RU" sz="1800" b="1" dirty="0">
                <a:solidFill>
                  <a:srgbClr val="002060"/>
                </a:solidFill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624 документа, включая 52</a:t>
            </a:r>
            <a:r>
              <a:rPr lang="en-US" sz="1800" b="1" dirty="0">
                <a:solidFill>
                  <a:srgbClr val="002060"/>
                </a:solidFill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 </a:t>
            </a:r>
            <a:r>
              <a:rPr lang="ru-RU" sz="1800" b="1" dirty="0">
                <a:solidFill>
                  <a:srgbClr val="002060"/>
                </a:solidFill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075 научных статей и 20 патентов. </a:t>
            </a:r>
          </a:p>
          <a:p>
            <a:pPr marL="0" indent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000" b="1" dirty="0">
                <a:solidFill>
                  <a:srgbClr val="00B050"/>
                </a:solidFill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В БД ВИНИТИ РАН </a:t>
            </a:r>
            <a:r>
              <a:rPr lang="ru-RU" sz="1800" b="1" dirty="0">
                <a:solidFill>
                  <a:srgbClr val="00B050"/>
                </a:solidFill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представлено 3 951 документ о машинном и автоматизированном переводе на английском языке и 3 000 документов, включая 123 патента, на русском языке. </a:t>
            </a:r>
          </a:p>
          <a:p>
            <a:pPr marL="0" indent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000" b="1" dirty="0">
                <a:solidFill>
                  <a:srgbClr val="002060"/>
                </a:solidFill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Применение систем автоматизированного перевода научно-технических документов эффективно</a:t>
            </a:r>
            <a:r>
              <a:rPr lang="ru-RU" sz="1800" b="1" dirty="0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 для проектов, содержащих однотипные фрагменты и термины; для перевода проекта группой переводчиков с использованием облачной БД памяти переводов; для издательских систем </a:t>
            </a:r>
            <a:r>
              <a:rPr lang="ru-RU" sz="1800" b="1" dirty="0" err="1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FrameMaker</a:t>
            </a:r>
            <a:r>
              <a:rPr lang="ru-RU" sz="1800" b="1" dirty="0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, </a:t>
            </a:r>
            <a:r>
              <a:rPr lang="ru-RU" sz="1800" b="1" u="sng" dirty="0" err="1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Page</a:t>
            </a:r>
            <a:r>
              <a:rPr lang="en-US" sz="1800" b="1" dirty="0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M</a:t>
            </a:r>
            <a:r>
              <a:rPr lang="ru-RU" sz="1800" b="1" dirty="0" err="1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aker</a:t>
            </a:r>
            <a:r>
              <a:rPr lang="ru-RU" sz="1800" b="1" dirty="0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, </a:t>
            </a:r>
            <a:r>
              <a:rPr lang="en-US" sz="1800" b="1" dirty="0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InDesign</a:t>
            </a:r>
            <a:r>
              <a:rPr lang="ru-RU" sz="1800" b="1" dirty="0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 (</a:t>
            </a:r>
            <a:r>
              <a:rPr lang="en-US" sz="1800" b="1" dirty="0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URL</a:t>
            </a:r>
            <a:r>
              <a:rPr lang="ru-RU" sz="1800" b="1" dirty="0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: </a:t>
            </a:r>
            <a:r>
              <a:rPr lang="ru-RU" sz="1800" b="1" u="sng" dirty="0">
                <a:solidFill>
                  <a:srgbClr val="0563C1"/>
                </a:solidFill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  <a:hlinkClick r:id="rId2"/>
              </a:rPr>
              <a:t>https://www.adobe.com/</a:t>
            </a:r>
            <a:r>
              <a:rPr lang="ru-RU" sz="1800" b="1" dirty="0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). </a:t>
            </a:r>
          </a:p>
          <a:p>
            <a:pPr marL="0" indent="0" algn="ctr">
              <a:lnSpc>
                <a:spcPct val="107000"/>
              </a:lnSpc>
              <a:spcAft>
                <a:spcPts val="800"/>
              </a:spcAft>
              <a:buNone/>
            </a:pPr>
            <a:r>
              <a:rPr lang="ru-RU" sz="2800" b="1" dirty="0">
                <a:solidFill>
                  <a:srgbClr val="FF0000"/>
                </a:solidFill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Заключение</a:t>
            </a:r>
          </a:p>
          <a:p>
            <a:pPr marL="0" indent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800" b="1" dirty="0">
                <a:solidFill>
                  <a:srgbClr val="00B050"/>
                </a:solidFill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Интеграция программ переводов, распознавания текстов и символов, классификации, рубрицирования, аннотирования и редактирования документов на европейских и восточных языках, позволяет совершенствовать систему обработки научно-технических документов для формирования базы данных и реферативных журналов ВИНИТИ РАН, международных, отраслевых информационных центров в России и других странах.</a:t>
            </a:r>
            <a:endParaRPr lang="ru-RU" sz="1600" b="1" dirty="0">
              <a:solidFill>
                <a:srgbClr val="00B050"/>
              </a:solidFill>
              <a:effectLst/>
              <a:latin typeface="Arial Narrow" panose="020B0606020202030204" pitchFamily="34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pic>
        <p:nvPicPr>
          <p:cNvPr id="5" name="Рисунок 4">
            <a:extLst>
              <a:ext uri="{FF2B5EF4-FFF2-40B4-BE49-F238E27FC236}">
                <a16:creationId xmlns="" xmlns:a16="http://schemas.microsoft.com/office/drawing/2014/main" id="{D8CA3928-4FE6-4B06-ACCB-EF80FA250D0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3069" y="6291144"/>
            <a:ext cx="8900931" cy="5425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88521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C367C426-E22E-4EA7-A364-A299139C99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904352"/>
            <a:ext cx="8229600" cy="5221813"/>
          </a:xfrm>
        </p:spPr>
        <p:txBody>
          <a:bodyPr/>
          <a:lstStyle/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ru-RU" sz="2400" b="1" dirty="0">
                <a:solidFill>
                  <a:srgbClr val="00B050"/>
                </a:solidFill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Современные системы переводов научно-технических документов как лингвистическое программное обеспечение переводов и обработки текстов включает программы анализа, обработки, перевода с иностранных языков на русский язык, хранения и поиска текстов, данных, рисунков на естественных и формальных языках. </a:t>
            </a:r>
          </a:p>
          <a:p>
            <a:pPr marL="0" indent="0" algn="just">
              <a:spcBef>
                <a:spcPts val="0"/>
              </a:spcBef>
              <a:spcAft>
                <a:spcPts val="0"/>
              </a:spcAft>
              <a:buNone/>
            </a:pPr>
            <a:endParaRPr lang="ru-RU" sz="2400" b="1" dirty="0">
              <a:solidFill>
                <a:srgbClr val="00B050"/>
              </a:solidFill>
              <a:effectLst/>
              <a:latin typeface="Arial Narrow" panose="020B0606020202030204" pitchFamily="34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ru-RU" sz="2400" b="1" dirty="0">
                <a:solidFill>
                  <a:srgbClr val="002060"/>
                </a:solidFill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В систему обработки научно-технических документов для формирования базы данных и реферативных журналов ВИНИТИ РАН интегрированы программы распознавания текстов, символов на европейских и восточных языках, перевода, рубрицирования и редактирования документов.</a:t>
            </a:r>
            <a:endParaRPr lang="ru-RU" sz="2000" b="1" dirty="0">
              <a:solidFill>
                <a:srgbClr val="002060"/>
              </a:solidFill>
              <a:effectLst/>
              <a:latin typeface="Arial Narrow" panose="020B0606020202030204" pitchFamily="34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pic>
        <p:nvPicPr>
          <p:cNvPr id="6" name="Рисунок 5">
            <a:extLst>
              <a:ext uri="{FF2B5EF4-FFF2-40B4-BE49-F238E27FC236}">
                <a16:creationId xmlns="" xmlns:a16="http://schemas.microsoft.com/office/drawing/2014/main" id="{0D54491B-D229-46C2-A10B-FCDAE1C09CC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4457"/>
          <a:stretch/>
        </p:blipFill>
        <p:spPr>
          <a:xfrm>
            <a:off x="243069" y="6260123"/>
            <a:ext cx="8900931" cy="5802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4970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C254CA26-B1FA-4C7E-955F-E4CA642C51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1534" y="274638"/>
            <a:ext cx="9022466" cy="855803"/>
          </a:xfrm>
        </p:spPr>
        <p:txBody>
          <a:bodyPr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4000" b="1" dirty="0">
                <a:solidFill>
                  <a:srgbClr val="FF0000"/>
                </a:solidFill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При переводе научно-технических документов учитываются стандарты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97D47EA4-7652-4D06-9051-7822CA2792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0967" y="1286189"/>
            <a:ext cx="8711921" cy="5064369"/>
          </a:xfrm>
        </p:spPr>
        <p:txBody>
          <a:bodyPr/>
          <a:lstStyle/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ru-RU" sz="1800" b="1" dirty="0">
                <a:solidFill>
                  <a:srgbClr val="00B050"/>
                </a:solidFill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Система стандартов по информации, библиотечному и издательскому делу </a:t>
            </a:r>
            <a:r>
              <a:rPr lang="ru-RU" sz="1600" b="1" dirty="0">
                <a:solidFill>
                  <a:srgbClr val="002060"/>
                </a:solidFill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(ССИБИД): ГОСТ 7.36-2006 Неопубликованный перевод; ГОСТ 7.32-2001 Отчет о научно-исследовательской работе; ГОСТ 7.79-2000 Правила транслитерации кирилловского письма латинским алфавитом; ГОСТ Р 6.30–2003 Унифицированные системы документации; ГОСТ 8.417-2002 Государственная система обеспечения единства измерений. Единицы величин; </a:t>
            </a:r>
          </a:p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ru-RU" sz="1800" b="1" dirty="0">
                <a:solidFill>
                  <a:srgbClr val="00B050"/>
                </a:solidFill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Единая система конструкторской документации (ЕСКД): </a:t>
            </a:r>
            <a:r>
              <a:rPr lang="ru-RU" sz="1600" b="1" dirty="0">
                <a:solidFill>
                  <a:srgbClr val="00B050"/>
                </a:solidFill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ГОСТ 2.001-2013 ЕСКД. Общие положения; </a:t>
            </a:r>
            <a:endParaRPr lang="ru-RU" sz="1400" b="1" dirty="0">
              <a:solidFill>
                <a:srgbClr val="00B050"/>
              </a:solidFill>
              <a:effectLst/>
              <a:latin typeface="Arial Narrow" panose="020B0606020202030204" pitchFamily="34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ru-RU" sz="1800" b="1" dirty="0">
                <a:solidFill>
                  <a:srgbClr val="002060"/>
                </a:solidFill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Единая система программной документации (ЕСПД): </a:t>
            </a:r>
            <a:r>
              <a:rPr lang="ru-RU" sz="1600" b="1" dirty="0">
                <a:solidFill>
                  <a:srgbClr val="002060"/>
                </a:solidFill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ГОСТ 19.701-90. (ИСО 5807-85). Схемы алгоритмов, программ, данных и систем; </a:t>
            </a:r>
            <a:endParaRPr lang="ru-RU" sz="1400" b="1" dirty="0">
              <a:solidFill>
                <a:srgbClr val="002060"/>
              </a:solidFill>
              <a:effectLst/>
              <a:latin typeface="Arial Narrow" panose="020B0606020202030204" pitchFamily="34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ru-RU" sz="1800" b="1" dirty="0">
                <a:solidFill>
                  <a:srgbClr val="00B050"/>
                </a:solidFill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Единая система технологической документации (ЕСТД): </a:t>
            </a:r>
            <a:r>
              <a:rPr lang="ru-RU" sz="1600" b="1" dirty="0">
                <a:solidFill>
                  <a:srgbClr val="00B050"/>
                </a:solidFill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ГОСТ 3.1102-2011 Стадии разработки и виды документов, ГОСТ 3.1105-2011 Формы и правила оформления документов общего назначения; </a:t>
            </a:r>
            <a:endParaRPr lang="ru-RU" sz="1400" b="1" dirty="0">
              <a:solidFill>
                <a:srgbClr val="00B050"/>
              </a:solidFill>
              <a:effectLst/>
              <a:latin typeface="Arial Narrow" panose="020B0606020202030204" pitchFamily="34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ru-RU" sz="1800" b="1" dirty="0">
                <a:solidFill>
                  <a:srgbClr val="002060"/>
                </a:solidFill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Система проектной документации для строительства (СПДС); </a:t>
            </a:r>
            <a:endParaRPr lang="ru-RU" sz="1600" b="1" dirty="0">
              <a:solidFill>
                <a:srgbClr val="002060"/>
              </a:solidFill>
              <a:effectLst/>
              <a:latin typeface="Arial Narrow" panose="020B0606020202030204" pitchFamily="34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ru-RU" sz="1800" b="1" dirty="0">
                <a:solidFill>
                  <a:srgbClr val="00B050"/>
                </a:solidFill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П</a:t>
            </a:r>
            <a:r>
              <a:rPr lang="ru-RU" sz="1800" b="1" dirty="0">
                <a:solidFill>
                  <a:srgbClr val="00B050"/>
                </a:solidFill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равила </a:t>
            </a:r>
            <a:r>
              <a:rPr lang="ru-RU" sz="1600" b="1" dirty="0">
                <a:solidFill>
                  <a:srgbClr val="00B050"/>
                </a:solidFill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изложения текста и перевода заглавия, названий иностранных журналов, библиографических ссылок, физических единиц; работы с терминами науки и техники; с аббревиатурами и сокращенными наименованиями марок приборов, механизмов; с именами собственными, географическими названиями, наименованиями фирм, фирменными названиями машин; с названиями иностранных учреждений, должностей, званий; с математическими знаками, числами, цифрами, значениями температуры; с иллюстрациями (рисунками, схемами, графиками).</a:t>
            </a:r>
            <a:endParaRPr lang="ru-RU" sz="1400" b="1" dirty="0">
              <a:solidFill>
                <a:srgbClr val="00B050"/>
              </a:solidFill>
              <a:effectLst/>
              <a:latin typeface="Arial Narrow" panose="020B0606020202030204" pitchFamily="34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629200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22D733DA-B211-449C-A47D-39E0348DA7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780439"/>
          </a:xfrm>
        </p:spPr>
        <p:txBody>
          <a:bodyPr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3600" b="1" dirty="0">
                <a:solidFill>
                  <a:srgbClr val="FF0000"/>
                </a:solidFill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Программы распознавания текстов, символов и форм для подготовки переводов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1ADB4BE1-DC7F-434B-A009-1E6389A452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1534" y="1226746"/>
            <a:ext cx="9022466" cy="4910314"/>
          </a:xfrm>
        </p:spPr>
        <p:txBody>
          <a:bodyPr/>
          <a:lstStyle/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ru-RU" sz="2400" b="1" dirty="0">
                <a:solidFill>
                  <a:srgbClr val="00B050"/>
                </a:solidFill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ABBYY </a:t>
            </a:r>
            <a:r>
              <a:rPr lang="ru-RU" sz="2400" b="1" dirty="0" err="1">
                <a:solidFill>
                  <a:srgbClr val="00B050"/>
                </a:solidFill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FineReader</a:t>
            </a:r>
            <a:r>
              <a:rPr lang="ru-RU" sz="2400" b="1" dirty="0">
                <a:solidFill>
                  <a:srgbClr val="00B050"/>
                </a:solidFill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: </a:t>
            </a:r>
            <a:r>
              <a:rPr lang="ru-RU" sz="1800" b="1" dirty="0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для 201 языка, включая </a:t>
            </a:r>
            <a:r>
              <a:rPr lang="ru-RU" sz="1800" b="1" dirty="0">
                <a:solidFill>
                  <a:srgbClr val="FF0000"/>
                </a:solidFill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белорусский</a:t>
            </a:r>
            <a:r>
              <a:rPr lang="ru-RU" sz="1800" b="1" dirty="0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, 8 формальных языков, с 1993 г. (</a:t>
            </a:r>
            <a:r>
              <a:rPr lang="en-US" sz="1800" b="1" u="sng" dirty="0">
                <a:solidFill>
                  <a:srgbClr val="0563C1"/>
                </a:solidFill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URL</a:t>
            </a:r>
            <a:r>
              <a:rPr lang="ru-RU" sz="1800" b="1" dirty="0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: </a:t>
            </a:r>
            <a:r>
              <a:rPr lang="ru-RU" sz="1800" b="1" u="sng" dirty="0">
                <a:solidFill>
                  <a:srgbClr val="0563C1"/>
                </a:solidFill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  <a:hlinkClick r:id="rId2"/>
              </a:rPr>
              <a:t>https://help.abbyy.com/ru-ru/finereader/15/user_guide/supportedlanguages</a:t>
            </a:r>
            <a:r>
              <a:rPr lang="ru-RU" sz="1800" b="1" dirty="0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);</a:t>
            </a:r>
            <a:endParaRPr lang="ru-RU" sz="1600" b="1" dirty="0">
              <a:effectLst/>
              <a:latin typeface="Arial Narrow" panose="020B0606020202030204" pitchFamily="34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en-US" sz="2400" b="1" dirty="0">
                <a:solidFill>
                  <a:srgbClr val="00B050"/>
                </a:solidFill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ABBYY </a:t>
            </a:r>
            <a:r>
              <a:rPr lang="en-US" sz="2400" b="1" dirty="0" err="1">
                <a:solidFill>
                  <a:srgbClr val="00B050"/>
                </a:solidFill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FormReader</a:t>
            </a:r>
            <a:r>
              <a:rPr lang="en-US" sz="2400" b="1" dirty="0">
                <a:solidFill>
                  <a:srgbClr val="00B050"/>
                </a:solidFill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 6.5: </a:t>
            </a:r>
            <a:r>
              <a:rPr lang="en-US" sz="1800" b="1" dirty="0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173 </a:t>
            </a:r>
            <a:r>
              <a:rPr lang="ru-RU" sz="1800" b="1" dirty="0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языка</a:t>
            </a:r>
            <a:r>
              <a:rPr lang="en-US" sz="1800" b="1" dirty="0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, </a:t>
            </a:r>
            <a:r>
              <a:rPr lang="ru-RU" sz="1800" b="1" dirty="0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с</a:t>
            </a:r>
            <a:r>
              <a:rPr lang="en-US" sz="1800" b="1" dirty="0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 2003 </a:t>
            </a:r>
            <a:r>
              <a:rPr lang="ru-RU" sz="1800" b="1" dirty="0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г</a:t>
            </a:r>
            <a:r>
              <a:rPr lang="en-US" sz="1800" b="1" dirty="0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. (</a:t>
            </a:r>
            <a:r>
              <a:rPr lang="en-US" sz="1800" b="1" u="sng" dirty="0">
                <a:solidFill>
                  <a:srgbClr val="0563C1"/>
                </a:solidFill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URL: </a:t>
            </a:r>
            <a:r>
              <a:rPr lang="en-US" sz="1800" b="1" u="sng" dirty="0">
                <a:solidFill>
                  <a:srgbClr val="0563C1"/>
                </a:solidFill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  <a:hlinkClick r:id="rId3"/>
              </a:rPr>
              <a:t>https://www.abbyy.com/</a:t>
            </a:r>
            <a:r>
              <a:rPr lang="en-US" sz="1800" b="1" dirty="0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);</a:t>
            </a:r>
            <a:endParaRPr lang="ru-RU" sz="1600" b="1" dirty="0">
              <a:effectLst/>
              <a:latin typeface="Arial Narrow" panose="020B0606020202030204" pitchFamily="34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en-US" sz="2400" b="1" dirty="0">
                <a:solidFill>
                  <a:srgbClr val="00B050"/>
                </a:solidFill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ABBYY </a:t>
            </a:r>
            <a:r>
              <a:rPr lang="en-US" sz="2400" b="1" dirty="0" err="1">
                <a:solidFill>
                  <a:srgbClr val="00B050"/>
                </a:solidFill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FlexiCapture</a:t>
            </a:r>
            <a:r>
              <a:rPr lang="ru-RU" sz="2400" b="1" dirty="0">
                <a:solidFill>
                  <a:srgbClr val="00B050"/>
                </a:solidFill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 12 </a:t>
            </a:r>
            <a:r>
              <a:rPr lang="en-US" sz="2400" b="1" dirty="0">
                <a:solidFill>
                  <a:srgbClr val="00B050"/>
                </a:solidFill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SDK</a:t>
            </a:r>
            <a:r>
              <a:rPr lang="ru-RU" sz="2400" b="1" dirty="0">
                <a:solidFill>
                  <a:srgbClr val="00B050"/>
                </a:solidFill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: </a:t>
            </a:r>
            <a:r>
              <a:rPr lang="ru-RU" sz="1800" b="1" dirty="0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209 языков, включая </a:t>
            </a:r>
            <a:r>
              <a:rPr lang="ru-RU" sz="1800" b="1" dirty="0">
                <a:solidFill>
                  <a:srgbClr val="FF0000"/>
                </a:solidFill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белорусский, </a:t>
            </a:r>
            <a:r>
              <a:rPr lang="ru-RU" sz="1800" b="1" dirty="0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с 2008 г. (</a:t>
            </a:r>
            <a:r>
              <a:rPr lang="en-US" sz="1800" b="1" dirty="0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URL</a:t>
            </a:r>
            <a:r>
              <a:rPr lang="ru-RU" sz="1800" b="1" dirty="0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: </a:t>
            </a:r>
            <a:r>
              <a:rPr lang="en-US" sz="1800" b="1" u="sng" dirty="0">
                <a:solidFill>
                  <a:srgbClr val="0563C1"/>
                </a:solidFill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  <a:hlinkClick r:id="rId4"/>
              </a:rPr>
              <a:t>https</a:t>
            </a:r>
            <a:r>
              <a:rPr lang="ru-RU" sz="1800" b="1" u="sng" dirty="0">
                <a:solidFill>
                  <a:srgbClr val="0563C1"/>
                </a:solidFill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  <a:hlinkClick r:id="rId4"/>
              </a:rPr>
              <a:t>://</a:t>
            </a:r>
            <a:r>
              <a:rPr lang="en-US" sz="1800" b="1" u="sng" dirty="0">
                <a:solidFill>
                  <a:srgbClr val="0563C1"/>
                </a:solidFill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  <a:hlinkClick r:id="rId4"/>
              </a:rPr>
              <a:t>www</a:t>
            </a:r>
            <a:r>
              <a:rPr lang="ru-RU" sz="1800" b="1" u="sng" dirty="0">
                <a:solidFill>
                  <a:srgbClr val="0563C1"/>
                </a:solidFill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  <a:hlinkClick r:id="rId4"/>
              </a:rPr>
              <a:t>.</a:t>
            </a:r>
            <a:r>
              <a:rPr lang="en-US" sz="1800" b="1" u="sng" dirty="0" err="1">
                <a:solidFill>
                  <a:srgbClr val="0563C1"/>
                </a:solidFill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  <a:hlinkClick r:id="rId4"/>
              </a:rPr>
              <a:t>abbyy</a:t>
            </a:r>
            <a:r>
              <a:rPr lang="ru-RU" sz="1800" b="1" u="sng" dirty="0">
                <a:solidFill>
                  <a:srgbClr val="0563C1"/>
                </a:solidFill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  <a:hlinkClick r:id="rId4"/>
              </a:rPr>
              <a:t>.</a:t>
            </a:r>
            <a:r>
              <a:rPr lang="en-US" sz="1800" b="1" u="sng" dirty="0">
                <a:solidFill>
                  <a:srgbClr val="0563C1"/>
                </a:solidFill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  <a:hlinkClick r:id="rId4"/>
              </a:rPr>
              <a:t>com</a:t>
            </a:r>
            <a:r>
              <a:rPr lang="ru-RU" sz="1800" b="1" u="sng" dirty="0">
                <a:solidFill>
                  <a:srgbClr val="0563C1"/>
                </a:solidFill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  <a:hlinkClick r:id="rId4"/>
              </a:rPr>
              <a:t>/</a:t>
            </a:r>
            <a:r>
              <a:rPr lang="en-US" sz="1800" b="1" u="sng" dirty="0" err="1">
                <a:solidFill>
                  <a:srgbClr val="0563C1"/>
                </a:solidFill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  <a:hlinkClick r:id="rId4"/>
              </a:rPr>
              <a:t>flexicapture</a:t>
            </a:r>
            <a:r>
              <a:rPr lang="ru-RU" sz="1800" b="1" u="sng" dirty="0">
                <a:solidFill>
                  <a:srgbClr val="0563C1"/>
                </a:solidFill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  <a:hlinkClick r:id="rId4"/>
              </a:rPr>
              <a:t>-</a:t>
            </a:r>
            <a:r>
              <a:rPr lang="en-US" sz="1800" b="1" u="sng" dirty="0" err="1">
                <a:solidFill>
                  <a:srgbClr val="0563C1"/>
                </a:solidFill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  <a:hlinkClick r:id="rId4"/>
              </a:rPr>
              <a:t>sdk</a:t>
            </a:r>
            <a:r>
              <a:rPr lang="ru-RU" sz="1800" b="1" u="sng" dirty="0">
                <a:solidFill>
                  <a:srgbClr val="0563C1"/>
                </a:solidFill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  <a:hlinkClick r:id="rId4"/>
              </a:rPr>
              <a:t>/</a:t>
            </a:r>
            <a:r>
              <a:rPr lang="en-US" sz="1800" b="1" u="sng" dirty="0">
                <a:solidFill>
                  <a:srgbClr val="0563C1"/>
                </a:solidFill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  <a:hlinkClick r:id="rId4"/>
              </a:rPr>
              <a:t>specifications</a:t>
            </a:r>
            <a:r>
              <a:rPr lang="ru-RU" sz="1800" b="1" u="sng" dirty="0">
                <a:solidFill>
                  <a:srgbClr val="0563C1"/>
                </a:solidFill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  <a:hlinkClick r:id="rId4"/>
              </a:rPr>
              <a:t>/</a:t>
            </a:r>
            <a:r>
              <a:rPr lang="ru-RU" sz="1800" b="1" dirty="0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);</a:t>
            </a:r>
            <a:endParaRPr lang="ru-RU" sz="1600" b="1" dirty="0">
              <a:effectLst/>
              <a:latin typeface="Arial Narrow" panose="020B0606020202030204" pitchFamily="34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en-US" sz="2400" b="1" dirty="0">
                <a:solidFill>
                  <a:srgbClr val="00B050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Cognitive Passport API: </a:t>
            </a:r>
            <a:r>
              <a:rPr lang="ru-RU" sz="1800" b="1" dirty="0"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en-US" sz="1800" b="1" dirty="0"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2013 </a:t>
            </a:r>
            <a:r>
              <a:rPr lang="ru-RU" sz="1800" b="1" dirty="0"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</a:t>
            </a:r>
            <a:r>
              <a:rPr lang="en-US" sz="1800" b="1" dirty="0"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(URL: </a:t>
            </a:r>
            <a:r>
              <a:rPr lang="en-US" sz="1800" b="1" u="sng" dirty="0">
                <a:solidFill>
                  <a:srgbClr val="0563C1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https://passport-scanner.ru/</a:t>
            </a:r>
            <a:r>
              <a:rPr lang="en-US" sz="1800" b="1" dirty="0"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);</a:t>
            </a:r>
            <a:endParaRPr lang="ru-RU" sz="1600" b="1" dirty="0">
              <a:effectLst/>
              <a:latin typeface="Arial Narrow" panose="020B0606020202030204" pitchFamily="34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en-US" sz="2400" b="1" dirty="0" err="1">
                <a:solidFill>
                  <a:srgbClr val="00B050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CuneiForm</a:t>
            </a:r>
            <a:r>
              <a:rPr lang="en-US" sz="2400" b="1" dirty="0">
                <a:solidFill>
                  <a:srgbClr val="00B050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sz="2000" b="1" dirty="0">
                <a:solidFill>
                  <a:srgbClr val="00B050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b="1" dirty="0"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23 </a:t>
            </a:r>
            <a:r>
              <a:rPr lang="ru-RU" sz="1800" b="1" dirty="0"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языка</a:t>
            </a:r>
            <a:r>
              <a:rPr lang="en-US" sz="1800" b="1" dirty="0"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(URL: </a:t>
            </a:r>
            <a:r>
              <a:rPr lang="en-US" sz="1800" b="1" u="none" strike="noStrike" dirty="0">
                <a:solidFill>
                  <a:srgbClr val="0563C1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6"/>
              </a:rPr>
              <a:t>https://launchpad.net/cuneiform-linux</a:t>
            </a:r>
            <a:r>
              <a:rPr lang="en-US" sz="1800" b="1" dirty="0"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);</a:t>
            </a:r>
            <a:endParaRPr lang="ru-RU" sz="1600" b="1" dirty="0">
              <a:effectLst/>
              <a:latin typeface="Arial Narrow" panose="020B0606020202030204" pitchFamily="34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en-US" sz="2400" b="1" dirty="0">
                <a:solidFill>
                  <a:srgbClr val="00B050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FineReader</a:t>
            </a:r>
            <a:r>
              <a:rPr lang="ru-RU" sz="2400" b="1" dirty="0">
                <a:solidFill>
                  <a:srgbClr val="00B050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ru-RU" sz="2400" b="1" dirty="0"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193 языка, </a:t>
            </a:r>
            <a:r>
              <a:rPr lang="ru-RU" sz="1800" b="1" dirty="0">
                <a:solidFill>
                  <a:srgbClr val="FF0000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белорусский,</a:t>
            </a:r>
            <a:r>
              <a:rPr lang="ru-RU" sz="1800" b="1" dirty="0"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компании «Когнитивные технологии» (</a:t>
            </a:r>
            <a:r>
              <a:rPr lang="ru-RU" sz="1800" b="1" dirty="0" err="1"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Cognitive</a:t>
            </a:r>
            <a:r>
              <a:rPr lang="ru-RU" sz="1800" b="1" dirty="0"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Technologies</a:t>
            </a:r>
            <a:r>
              <a:rPr lang="ru-RU" sz="1800" b="1" dirty="0"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800" b="1" dirty="0"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URL</a:t>
            </a:r>
            <a:r>
              <a:rPr lang="ru-RU" sz="1800" b="1" dirty="0"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1800" b="1" u="none" strike="noStrike" dirty="0">
                <a:solidFill>
                  <a:srgbClr val="0563C1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7"/>
              </a:rPr>
              <a:t>https</a:t>
            </a:r>
            <a:r>
              <a:rPr lang="ru-RU" sz="1800" b="1" u="none" strike="noStrike" dirty="0">
                <a:solidFill>
                  <a:srgbClr val="0563C1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7"/>
              </a:rPr>
              <a:t>://</a:t>
            </a:r>
            <a:r>
              <a:rPr lang="en-US" sz="1800" b="1" u="none" strike="noStrike" dirty="0" err="1">
                <a:solidFill>
                  <a:srgbClr val="0563C1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7"/>
              </a:rPr>
              <a:t>finereaderonline</a:t>
            </a:r>
            <a:r>
              <a:rPr lang="ru-RU" sz="1800" b="1" u="none" strike="noStrike" dirty="0">
                <a:solidFill>
                  <a:srgbClr val="0563C1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7"/>
              </a:rPr>
              <a:t>.</a:t>
            </a:r>
            <a:r>
              <a:rPr lang="en-US" sz="1800" b="1" u="none" strike="noStrike" dirty="0">
                <a:solidFill>
                  <a:srgbClr val="0563C1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7"/>
              </a:rPr>
              <a:t>com</a:t>
            </a:r>
            <a:r>
              <a:rPr lang="ru-RU" sz="1800" b="1" u="none" strike="noStrike" dirty="0">
                <a:solidFill>
                  <a:srgbClr val="0563C1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7"/>
              </a:rPr>
              <a:t>/</a:t>
            </a:r>
            <a:r>
              <a:rPr lang="en-US" sz="1800" b="1" u="none" strike="noStrike" dirty="0" err="1">
                <a:solidFill>
                  <a:srgbClr val="0563C1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7"/>
              </a:rPr>
              <a:t>ru</a:t>
            </a:r>
            <a:r>
              <a:rPr lang="ru-RU" sz="1800" b="1" u="none" strike="noStrike" dirty="0">
                <a:solidFill>
                  <a:srgbClr val="0563C1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7"/>
              </a:rPr>
              <a:t>-</a:t>
            </a:r>
            <a:r>
              <a:rPr lang="en-US" sz="1800" b="1" u="none" strike="noStrike" dirty="0" err="1">
                <a:solidFill>
                  <a:srgbClr val="0563C1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7"/>
              </a:rPr>
              <a:t>ru</a:t>
            </a:r>
            <a:r>
              <a:rPr lang="ru-RU" sz="1800" b="1" u="none" strike="noStrike" dirty="0">
                <a:solidFill>
                  <a:srgbClr val="0563C1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7"/>
              </a:rPr>
              <a:t>/</a:t>
            </a:r>
            <a:r>
              <a:rPr lang="en-US" sz="1800" b="1" u="none" strike="noStrike" dirty="0">
                <a:solidFill>
                  <a:srgbClr val="0563C1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7"/>
              </a:rPr>
              <a:t>Tasks</a:t>
            </a:r>
            <a:r>
              <a:rPr lang="ru-RU" sz="1800" b="1" u="none" strike="noStrike" dirty="0">
                <a:solidFill>
                  <a:srgbClr val="0563C1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7"/>
              </a:rPr>
              <a:t>/</a:t>
            </a:r>
            <a:r>
              <a:rPr lang="en-US" sz="1800" b="1" u="none" strike="noStrike" dirty="0">
                <a:solidFill>
                  <a:srgbClr val="0563C1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7"/>
              </a:rPr>
              <a:t>Create</a:t>
            </a:r>
            <a:r>
              <a:rPr lang="ru-RU" sz="1800" b="1" dirty="0"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);</a:t>
            </a:r>
            <a:endParaRPr lang="ru-RU" sz="1600" b="1" dirty="0">
              <a:effectLst/>
              <a:latin typeface="Arial Narrow" panose="020B0606020202030204" pitchFamily="34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en-US" sz="2400" b="1" dirty="0" err="1">
                <a:solidFill>
                  <a:srgbClr val="00B050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OCRopus</a:t>
            </a:r>
            <a:r>
              <a:rPr lang="en-US" sz="2400" b="1" dirty="0">
                <a:solidFill>
                  <a:srgbClr val="00B050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sz="2000" b="1" dirty="0">
                <a:solidFill>
                  <a:srgbClr val="002060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en-US" sz="1800" b="1" dirty="0"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2007 </a:t>
            </a:r>
            <a:r>
              <a:rPr lang="ru-RU" sz="1800" b="1" dirty="0"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</a:t>
            </a:r>
            <a:r>
              <a:rPr lang="en-US" sz="1800" b="1" dirty="0"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(URL: </a:t>
            </a:r>
            <a:r>
              <a:rPr lang="en-US" sz="1800" b="1" u="none" strike="noStrike" dirty="0">
                <a:solidFill>
                  <a:srgbClr val="0563C1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8"/>
              </a:rPr>
              <a:t>https://github.com/ocropus/ocropy</a:t>
            </a:r>
            <a:r>
              <a:rPr lang="en-US" sz="1800" b="1" dirty="0"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); </a:t>
            </a:r>
            <a:endParaRPr lang="ru-RU" sz="1600" b="1" dirty="0">
              <a:effectLst/>
              <a:latin typeface="Arial Narrow" panose="020B0606020202030204" pitchFamily="34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en-US" sz="2400" b="1" dirty="0">
                <a:solidFill>
                  <a:srgbClr val="00B050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Tesseract:</a:t>
            </a:r>
            <a:r>
              <a:rPr lang="en-US" sz="1800" b="1" dirty="0"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en-US" sz="1800" b="1" dirty="0"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1985 </a:t>
            </a:r>
            <a:r>
              <a:rPr lang="ru-RU" sz="1800" b="1" dirty="0"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</a:t>
            </a:r>
            <a:r>
              <a:rPr lang="en-US" sz="1800" b="1" dirty="0"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(URL: </a:t>
            </a:r>
            <a:r>
              <a:rPr lang="en-US" sz="1800" b="1" u="none" strike="noStrike" dirty="0">
                <a:solidFill>
                  <a:srgbClr val="0563C1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9"/>
              </a:rPr>
              <a:t>https://github.com/tesseract-ocr/tesseract</a:t>
            </a:r>
            <a:r>
              <a:rPr lang="en-US" sz="1800" b="1" dirty="0"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endParaRPr lang="ru-RU" sz="1600" b="1" dirty="0">
              <a:effectLst/>
              <a:latin typeface="Arial Narrow" panose="020B0606020202030204" pitchFamily="34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ru-RU" sz="2400" b="1" dirty="0">
                <a:solidFill>
                  <a:srgbClr val="00B050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Е1 Евфрат: </a:t>
            </a:r>
            <a:r>
              <a:rPr lang="ru-RU" sz="1800" b="1" dirty="0"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электронный документооборот, с 2003 г. (</a:t>
            </a:r>
            <a:r>
              <a:rPr lang="en-US" sz="1800" b="1" dirty="0"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URL</a:t>
            </a:r>
            <a:r>
              <a:rPr lang="ru-RU" sz="1800" b="1" dirty="0"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1800" b="1" u="none" strike="noStrike" dirty="0">
                <a:solidFill>
                  <a:srgbClr val="0563C1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10"/>
              </a:rPr>
              <a:t>https://evfrat.ru/</a:t>
            </a:r>
            <a:r>
              <a:rPr lang="ru-RU" sz="1800" b="1" dirty="0"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); </a:t>
            </a:r>
            <a:endParaRPr lang="ru-RU" sz="1600" b="1" dirty="0">
              <a:effectLst/>
              <a:latin typeface="Arial Narrow" panose="020B0606020202030204" pitchFamily="34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ru-RU" sz="2400" b="1" dirty="0">
                <a:solidFill>
                  <a:srgbClr val="00B050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Электронный архив ЭТЛАС </a:t>
            </a:r>
            <a:r>
              <a:rPr lang="en-US" sz="2400" b="1" dirty="0">
                <a:solidFill>
                  <a:srgbClr val="00B050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ru-RU" sz="2400" b="1" dirty="0">
                <a:solidFill>
                  <a:srgbClr val="00B050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.6:</a:t>
            </a:r>
            <a:r>
              <a:rPr lang="ru-RU" sz="2400" b="1" dirty="0">
                <a:solidFill>
                  <a:srgbClr val="00B050"/>
                </a:solidFill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 </a:t>
            </a:r>
            <a:r>
              <a:rPr lang="ru-RU" sz="1800" b="1" dirty="0"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ООО «</a:t>
            </a:r>
            <a:r>
              <a:rPr lang="ru-RU" sz="1800" b="1" dirty="0" err="1"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Этлас</a:t>
            </a:r>
            <a:r>
              <a:rPr lang="ru-RU" sz="1800" b="1" dirty="0"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-Софт», с 2003 г. (</a:t>
            </a:r>
            <a:r>
              <a:rPr lang="en-US" sz="1800" b="1" dirty="0"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URL</a:t>
            </a:r>
            <a:r>
              <a:rPr lang="ru-RU" sz="1800" b="1" dirty="0"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ru-RU" sz="1600" b="1" dirty="0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 </a:t>
            </a:r>
            <a:r>
              <a:rPr lang="en-US" sz="1600" b="1" u="sng" dirty="0">
                <a:solidFill>
                  <a:srgbClr val="0563C1"/>
                </a:solidFill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  <a:hlinkClick r:id="rId11"/>
              </a:rPr>
              <a:t>https</a:t>
            </a:r>
            <a:r>
              <a:rPr lang="ru-RU" sz="1600" b="1" u="sng" dirty="0">
                <a:solidFill>
                  <a:srgbClr val="0563C1"/>
                </a:solidFill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  <a:hlinkClick r:id="rId11"/>
              </a:rPr>
              <a:t>://</a:t>
            </a:r>
            <a:r>
              <a:rPr lang="en-US" sz="1600" b="1" u="sng" dirty="0">
                <a:solidFill>
                  <a:srgbClr val="0563C1"/>
                </a:solidFill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  <a:hlinkClick r:id="rId11"/>
              </a:rPr>
              <a:t>www</a:t>
            </a:r>
            <a:r>
              <a:rPr lang="ru-RU" sz="1600" b="1" u="sng" dirty="0">
                <a:solidFill>
                  <a:srgbClr val="0563C1"/>
                </a:solidFill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  <a:hlinkClick r:id="rId11"/>
              </a:rPr>
              <a:t>.</a:t>
            </a:r>
            <a:r>
              <a:rPr lang="en-US" sz="1600" b="1" u="sng" dirty="0">
                <a:solidFill>
                  <a:srgbClr val="0563C1"/>
                </a:solidFill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  <a:hlinkClick r:id="rId11"/>
              </a:rPr>
              <a:t>atlas</a:t>
            </a:r>
            <a:r>
              <a:rPr lang="ru-RU" sz="1600" b="1" u="sng" dirty="0">
                <a:solidFill>
                  <a:srgbClr val="0563C1"/>
                </a:solidFill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  <a:hlinkClick r:id="rId11"/>
              </a:rPr>
              <a:t>-</a:t>
            </a:r>
            <a:r>
              <a:rPr lang="en-US" sz="1600" b="1" u="sng" dirty="0">
                <a:solidFill>
                  <a:srgbClr val="0563C1"/>
                </a:solidFill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  <a:hlinkClick r:id="rId11"/>
              </a:rPr>
              <a:t>soft</a:t>
            </a:r>
            <a:r>
              <a:rPr lang="ru-RU" sz="1600" b="1" u="sng" dirty="0">
                <a:solidFill>
                  <a:srgbClr val="0563C1"/>
                </a:solidFill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  <a:hlinkClick r:id="rId11"/>
              </a:rPr>
              <a:t>.</a:t>
            </a:r>
            <a:r>
              <a:rPr lang="en-US" sz="1600" b="1" u="sng" dirty="0" err="1">
                <a:solidFill>
                  <a:srgbClr val="0563C1"/>
                </a:solidFill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  <a:hlinkClick r:id="rId11"/>
              </a:rPr>
              <a:t>ru</a:t>
            </a:r>
            <a:r>
              <a:rPr lang="ru-RU" sz="1600" b="1" u="sng" dirty="0">
                <a:solidFill>
                  <a:srgbClr val="0563C1"/>
                </a:solidFill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  <a:hlinkClick r:id="rId11"/>
              </a:rPr>
              <a:t>/</a:t>
            </a:r>
            <a:r>
              <a:rPr lang="ru-RU" sz="1800" b="1" dirty="0"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). </a:t>
            </a:r>
            <a:endParaRPr lang="ru-RU" sz="1600" b="1" dirty="0">
              <a:effectLst/>
              <a:latin typeface="Arial Narrow" panose="020B0606020202030204" pitchFamily="34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pic>
        <p:nvPicPr>
          <p:cNvPr id="5" name="Рисунок 4">
            <a:extLst>
              <a:ext uri="{FF2B5EF4-FFF2-40B4-BE49-F238E27FC236}">
                <a16:creationId xmlns="" xmlns:a16="http://schemas.microsoft.com/office/drawing/2014/main" id="{657E69ED-428C-40EA-8DA7-2690E4292313}"/>
              </a:ext>
            </a:extLst>
          </p:cNvPr>
          <p:cNvPicPr>
            <a:picLocks noChangeAspect="1"/>
          </p:cNvPicPr>
          <p:nvPr/>
        </p:nvPicPr>
        <p:blipFill rotWithShape="1">
          <a:blip r:embed="rId12"/>
          <a:srcRect t="28496"/>
          <a:stretch/>
        </p:blipFill>
        <p:spPr>
          <a:xfrm>
            <a:off x="121534" y="6308729"/>
            <a:ext cx="8900931" cy="5492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24595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E4E3BACF-34EA-4C50-9607-33292D7DAF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3600" b="1" dirty="0">
                <a:solidFill>
                  <a:srgbClr val="FF0000"/>
                </a:solidFill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Программы проверки орфографии и редактирования документов для переводов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A18A5292-1AC7-476E-872E-A73351F801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1159" y="1600202"/>
            <a:ext cx="8781305" cy="4525963"/>
          </a:xfrm>
        </p:spPr>
        <p:txBody>
          <a:bodyPr/>
          <a:lstStyle/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en-US" sz="2400" b="1" dirty="0" err="1">
                <a:solidFill>
                  <a:srgbClr val="00B050"/>
                </a:solidFill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AfterScan</a:t>
            </a:r>
            <a:r>
              <a:rPr lang="en-US" sz="2400" b="1" dirty="0">
                <a:solidFill>
                  <a:srgbClr val="00B050"/>
                </a:solidFill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: </a:t>
            </a:r>
            <a:r>
              <a:rPr lang="ru-RU" sz="2400" b="1" dirty="0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с</a:t>
            </a:r>
            <a:r>
              <a:rPr lang="en-US" sz="2400" b="1" dirty="0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 1998 </a:t>
            </a:r>
            <a:r>
              <a:rPr lang="ru-RU" sz="2400" b="1" dirty="0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г</a:t>
            </a:r>
            <a:r>
              <a:rPr lang="en-US" sz="2400" b="1" dirty="0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. (URL: http://www.afterscan.com/ru/); </a:t>
            </a:r>
            <a:endParaRPr lang="ru-RU" sz="2000" b="1" dirty="0">
              <a:effectLst/>
              <a:latin typeface="Arial Narrow" panose="020B0606020202030204" pitchFamily="34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ru-RU" sz="2400" b="1" dirty="0" err="1">
                <a:solidFill>
                  <a:srgbClr val="00B050"/>
                </a:solidFill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ApSIC</a:t>
            </a:r>
            <a:r>
              <a:rPr lang="ru-RU" sz="2400" b="1" dirty="0">
                <a:solidFill>
                  <a:srgbClr val="00B050"/>
                </a:solidFill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B050"/>
                </a:solidFill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Comparator</a:t>
            </a:r>
            <a:r>
              <a:rPr lang="ru-RU" sz="2400" b="1" dirty="0">
                <a:solidFill>
                  <a:srgbClr val="00B050"/>
                </a:solidFill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: </a:t>
            </a:r>
            <a:r>
              <a:rPr lang="ru-RU" sz="2400" b="1" dirty="0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сравнение текста и текста перевода, </a:t>
            </a:r>
            <a:r>
              <a:rPr lang="en-US" sz="2400" b="1" dirty="0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c </a:t>
            </a:r>
            <a:r>
              <a:rPr lang="ru-RU" sz="2400" b="1" dirty="0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1997 г., (</a:t>
            </a:r>
            <a:r>
              <a:rPr lang="en-US" sz="2400" b="1" dirty="0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URL</a:t>
            </a:r>
            <a:r>
              <a:rPr lang="ru-RU" sz="2400" b="1" dirty="0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: </a:t>
            </a:r>
            <a:r>
              <a:rPr lang="ru-RU" sz="2400" b="1" u="sng" dirty="0">
                <a:solidFill>
                  <a:srgbClr val="0563C1"/>
                </a:solidFill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  <a:hlinkClick r:id="rId2"/>
              </a:rPr>
              <a:t>http://www.apsic.com/en/products_comparator.html</a:t>
            </a:r>
            <a:r>
              <a:rPr lang="ru-RU" sz="2400" b="1" u="sng" dirty="0">
                <a:solidFill>
                  <a:srgbClr val="0563C1"/>
                </a:solidFill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)</a:t>
            </a:r>
            <a:r>
              <a:rPr lang="ru-RU" sz="2400" b="1" dirty="0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;</a:t>
            </a:r>
            <a:endParaRPr lang="ru-RU" sz="2000" b="1" dirty="0">
              <a:effectLst/>
              <a:latin typeface="Arial Narrow" panose="020B0606020202030204" pitchFamily="34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en-US" sz="2400" b="1" dirty="0" err="1">
                <a:solidFill>
                  <a:srgbClr val="00B050"/>
                </a:solidFill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Aspell</a:t>
            </a:r>
            <a:r>
              <a:rPr lang="ru-RU" sz="2400" b="1" dirty="0">
                <a:solidFill>
                  <a:srgbClr val="00B050"/>
                </a:solidFill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: </a:t>
            </a:r>
            <a:r>
              <a:rPr lang="ru-RU" sz="2400" b="1" dirty="0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с 2004 г., версия 2019 г. </a:t>
            </a:r>
            <a:r>
              <a:rPr lang="en-US" sz="2400" b="1" u="sng" dirty="0">
                <a:solidFill>
                  <a:srgbClr val="0563C1"/>
                </a:solidFill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  <a:hlinkClick r:id="rId3"/>
              </a:rPr>
              <a:t>GNU </a:t>
            </a:r>
            <a:r>
              <a:rPr lang="en-US" sz="2400" b="1" u="sng" dirty="0" err="1">
                <a:solidFill>
                  <a:srgbClr val="0563C1"/>
                </a:solidFill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  <a:hlinkClick r:id="rId3"/>
              </a:rPr>
              <a:t>Aspell</a:t>
            </a:r>
            <a:r>
              <a:rPr lang="en-US" sz="2400" b="1" u="sng" dirty="0">
                <a:solidFill>
                  <a:srgbClr val="0563C1"/>
                </a:solidFill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  <a:hlinkClick r:id="rId3"/>
              </a:rPr>
              <a:t> 0.60.8</a:t>
            </a:r>
            <a:r>
              <a:rPr lang="en-US" sz="2400" b="1" dirty="0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 (URL: </a:t>
            </a:r>
            <a:r>
              <a:rPr lang="en-US" sz="2400" b="1" u="sng" dirty="0">
                <a:solidFill>
                  <a:srgbClr val="0563C1"/>
                </a:solidFill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  <a:hlinkClick r:id="rId4"/>
              </a:rPr>
              <a:t>http://aspell.net/</a:t>
            </a:r>
            <a:r>
              <a:rPr lang="en-US" sz="2400" b="1" dirty="0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);</a:t>
            </a:r>
            <a:endParaRPr lang="ru-RU" sz="2000" b="1" dirty="0">
              <a:effectLst/>
              <a:latin typeface="Arial Narrow" panose="020B0606020202030204" pitchFamily="34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en-US" sz="2400" b="1" dirty="0">
                <a:solidFill>
                  <a:srgbClr val="00B050"/>
                </a:solidFill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MS Word: </a:t>
            </a:r>
            <a:r>
              <a:rPr lang="ru-RU" sz="2400" b="1" dirty="0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с</a:t>
            </a:r>
            <a:r>
              <a:rPr lang="en-US" sz="2400" b="1" dirty="0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 1983 </a:t>
            </a:r>
            <a:r>
              <a:rPr lang="ru-RU" sz="2400" b="1" dirty="0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г</a:t>
            </a:r>
            <a:r>
              <a:rPr lang="en-US" sz="2400" b="1" dirty="0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. (URL: </a:t>
            </a:r>
            <a:r>
              <a:rPr lang="en-US" sz="2400" b="1" u="sng" dirty="0">
                <a:solidFill>
                  <a:srgbClr val="0563C1"/>
                </a:solidFill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  <a:hlinkClick r:id="rId5"/>
              </a:rPr>
              <a:t>https://www.microsoft.com/ru-ru/microsoft-365/word</a:t>
            </a:r>
            <a:r>
              <a:rPr lang="en-US" sz="2400" b="1" u="sng" dirty="0">
                <a:solidFill>
                  <a:srgbClr val="0563C1"/>
                </a:solidFill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)</a:t>
            </a:r>
            <a:r>
              <a:rPr lang="en-US" sz="2400" b="1" dirty="0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; </a:t>
            </a:r>
            <a:endParaRPr lang="ru-RU" sz="2000" b="1" dirty="0">
              <a:effectLst/>
              <a:latin typeface="Arial Narrow" panose="020B0606020202030204" pitchFamily="34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en-US" sz="2400" b="1" dirty="0" err="1">
                <a:solidFill>
                  <a:srgbClr val="00B050"/>
                </a:solidFill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Pspell</a:t>
            </a:r>
            <a:r>
              <a:rPr lang="en-US" sz="2400" b="1" dirty="0">
                <a:solidFill>
                  <a:srgbClr val="00B050"/>
                </a:solidFill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: </a:t>
            </a:r>
            <a:r>
              <a:rPr lang="ru-RU" sz="2400" b="1" dirty="0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с</a:t>
            </a:r>
            <a:r>
              <a:rPr lang="en-US" sz="2400" b="1" dirty="0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 2001 </a:t>
            </a:r>
            <a:r>
              <a:rPr lang="ru-RU" sz="2400" b="1" dirty="0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г</a:t>
            </a:r>
            <a:r>
              <a:rPr lang="en-US" sz="2400" b="1" dirty="0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. (URL: </a:t>
            </a:r>
            <a:r>
              <a:rPr lang="en-US" sz="2400" b="1" u="sng" dirty="0">
                <a:solidFill>
                  <a:srgbClr val="0563C1"/>
                </a:solidFill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  <a:hlinkClick r:id="rId6"/>
              </a:rPr>
              <a:t>https://sourceforge.net/projects/pspell/</a:t>
            </a:r>
            <a:r>
              <a:rPr lang="en-US" sz="2400" b="1" u="sng" dirty="0">
                <a:solidFill>
                  <a:srgbClr val="0563C1"/>
                </a:solidFill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)</a:t>
            </a:r>
            <a:r>
              <a:rPr lang="en-US" sz="2400" b="1" dirty="0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;</a:t>
            </a:r>
            <a:endParaRPr lang="ru-RU" sz="2000" b="1" dirty="0">
              <a:effectLst/>
              <a:latin typeface="Arial Narrow" panose="020B0606020202030204" pitchFamily="34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en-US" sz="2400" b="1" dirty="0">
                <a:solidFill>
                  <a:srgbClr val="00B050"/>
                </a:solidFill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Vim </a:t>
            </a:r>
            <a:r>
              <a:rPr lang="ru-RU" sz="2400" b="1" dirty="0">
                <a:solidFill>
                  <a:srgbClr val="00B050"/>
                </a:solidFill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7: </a:t>
            </a:r>
            <a:r>
              <a:rPr lang="ru-RU" sz="2400" b="1" dirty="0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с 1991 г., версия 2019 г. 8.2 (</a:t>
            </a:r>
            <a:r>
              <a:rPr lang="en-US" sz="2400" b="1" dirty="0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URL</a:t>
            </a:r>
            <a:r>
              <a:rPr lang="ru-RU" sz="2400" b="1" dirty="0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:</a:t>
            </a:r>
            <a:r>
              <a:rPr lang="ru-RU" sz="2000" b="1" dirty="0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 </a:t>
            </a:r>
            <a:r>
              <a:rPr lang="ru-RU" sz="2400" b="1" u="sng" dirty="0">
                <a:solidFill>
                  <a:srgbClr val="0563C1"/>
                </a:solidFill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  <a:hlinkClick r:id="rId7"/>
              </a:rPr>
              <a:t>https://www.vim.org/</a:t>
            </a:r>
            <a:r>
              <a:rPr lang="ru-RU" sz="2400" b="1" dirty="0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);</a:t>
            </a:r>
            <a:endParaRPr lang="ru-RU" sz="2000" b="1" dirty="0">
              <a:effectLst/>
              <a:latin typeface="Arial Narrow" panose="020B0606020202030204" pitchFamily="34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ru-RU" sz="2400" b="1" dirty="0" err="1">
                <a:solidFill>
                  <a:srgbClr val="00B050"/>
                </a:solidFill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Орфо</a:t>
            </a:r>
            <a:r>
              <a:rPr lang="ru-RU" sz="2400" b="1" dirty="0">
                <a:solidFill>
                  <a:srgbClr val="00B050"/>
                </a:solidFill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: </a:t>
            </a:r>
            <a:r>
              <a:rPr lang="ru-RU" sz="2400" b="1" dirty="0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9 языков, с 1995 г. (</a:t>
            </a:r>
            <a:r>
              <a:rPr lang="en-US" sz="2400" b="1" dirty="0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URL</a:t>
            </a:r>
            <a:r>
              <a:rPr lang="ru-RU" sz="2400" b="1" dirty="0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: </a:t>
            </a:r>
            <a:r>
              <a:rPr lang="en-US" sz="2400" b="1" u="sng" dirty="0">
                <a:solidFill>
                  <a:srgbClr val="0563C1"/>
                </a:solidFill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  <a:hlinkClick r:id="rId8"/>
              </a:rPr>
              <a:t>http</a:t>
            </a:r>
            <a:r>
              <a:rPr lang="ru-RU" sz="2400" b="1" u="sng" dirty="0">
                <a:solidFill>
                  <a:srgbClr val="0563C1"/>
                </a:solidFill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  <a:hlinkClick r:id="rId8"/>
              </a:rPr>
              <a:t>://</a:t>
            </a:r>
            <a:r>
              <a:rPr lang="en-US" sz="2400" b="1" u="sng" dirty="0">
                <a:solidFill>
                  <a:srgbClr val="0563C1"/>
                </a:solidFill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  <a:hlinkClick r:id="rId8"/>
              </a:rPr>
              <a:t>online</a:t>
            </a:r>
            <a:r>
              <a:rPr lang="ru-RU" sz="2400" b="1" u="sng" dirty="0">
                <a:solidFill>
                  <a:srgbClr val="0563C1"/>
                </a:solidFill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  <a:hlinkClick r:id="rId8"/>
              </a:rPr>
              <a:t>.</a:t>
            </a:r>
            <a:r>
              <a:rPr lang="en-US" sz="2400" b="1" u="sng" dirty="0" err="1">
                <a:solidFill>
                  <a:srgbClr val="0563C1"/>
                </a:solidFill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  <a:hlinkClick r:id="rId8"/>
              </a:rPr>
              <a:t>orfo</a:t>
            </a:r>
            <a:r>
              <a:rPr lang="ru-RU" sz="2400" b="1" u="sng" dirty="0">
                <a:solidFill>
                  <a:srgbClr val="0563C1"/>
                </a:solidFill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  <a:hlinkClick r:id="rId8"/>
              </a:rPr>
              <a:t>.</a:t>
            </a:r>
            <a:r>
              <a:rPr lang="en-US" sz="2400" b="1" u="sng" dirty="0" err="1">
                <a:solidFill>
                  <a:srgbClr val="0563C1"/>
                </a:solidFill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  <a:hlinkClick r:id="rId8"/>
              </a:rPr>
              <a:t>ru</a:t>
            </a:r>
            <a:r>
              <a:rPr lang="ru-RU" sz="2400" b="1" u="sng" dirty="0">
                <a:solidFill>
                  <a:srgbClr val="0563C1"/>
                </a:solidFill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  <a:hlinkClick r:id="rId8"/>
              </a:rPr>
              <a:t>/</a:t>
            </a:r>
            <a:r>
              <a:rPr lang="ru-RU" sz="2400" b="1" u="sng" dirty="0">
                <a:solidFill>
                  <a:srgbClr val="0563C1"/>
                </a:solidFill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)</a:t>
            </a:r>
            <a:r>
              <a:rPr lang="ru-RU" sz="2400" b="1" dirty="0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. </a:t>
            </a:r>
            <a:endParaRPr lang="ru-RU" sz="2000" b="1" dirty="0">
              <a:effectLst/>
              <a:latin typeface="Arial Narrow" panose="020B0606020202030204" pitchFamily="34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/>
          </a:p>
        </p:txBody>
      </p:sp>
      <p:pic>
        <p:nvPicPr>
          <p:cNvPr id="5" name="Рисунок 4">
            <a:extLst>
              <a:ext uri="{FF2B5EF4-FFF2-40B4-BE49-F238E27FC236}">
                <a16:creationId xmlns="" xmlns:a16="http://schemas.microsoft.com/office/drawing/2014/main" id="{B9BA904A-6B6E-4614-8E04-6BEC7A3558CB}"/>
              </a:ext>
            </a:extLst>
          </p:cNvPr>
          <p:cNvPicPr>
            <a:picLocks noChangeAspect="1"/>
          </p:cNvPicPr>
          <p:nvPr/>
        </p:nvPicPr>
        <p:blipFill rotWithShape="1">
          <a:blip r:embed="rId9"/>
          <a:srcRect t="29477"/>
          <a:stretch/>
        </p:blipFill>
        <p:spPr>
          <a:xfrm>
            <a:off x="121534" y="6308729"/>
            <a:ext cx="8900931" cy="5417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10240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3A7A3BD7-D699-4DCF-A604-3AF75D1E97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60775"/>
            <a:ext cx="8229600" cy="335723"/>
          </a:xfrm>
        </p:spPr>
        <p:txBody>
          <a:bodyPr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4400" b="1" dirty="0">
                <a:solidFill>
                  <a:srgbClr val="FF0000"/>
                </a:solidFill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1. Электронные словари </a:t>
            </a:r>
            <a:endParaRPr lang="ru-RU" dirty="0">
              <a:solidFill>
                <a:srgbClr val="FF0000"/>
              </a:solidFill>
              <a:latin typeface="Arial Narrow" panose="020B0606020202030204" pitchFamily="34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FDDDE4C6-15C4-4086-B254-FCE667B817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1533" y="496499"/>
            <a:ext cx="8900931" cy="5865004"/>
          </a:xfrm>
        </p:spPr>
        <p:txBody>
          <a:bodyPr/>
          <a:lstStyle/>
          <a:p>
            <a:pPr marL="0" indent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400" b="1" dirty="0">
                <a:solidFill>
                  <a:srgbClr val="FF0000"/>
                </a:solidFill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Функции</a:t>
            </a:r>
            <a:r>
              <a:rPr lang="ru-RU" sz="2000" b="1" dirty="0">
                <a:solidFill>
                  <a:srgbClr val="002060"/>
                </a:solidFill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 пополняемых многофункциональных многоязычных электронных словарей и тезаурусов</a:t>
            </a:r>
            <a:r>
              <a:rPr lang="ru-RU" sz="1800" b="1" dirty="0">
                <a:solidFill>
                  <a:srgbClr val="002060"/>
                </a:solidFill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: 1) машинный и автоматизированный перевод; 2) построение, отображение онтологий и баз знаний. К ним относятся: </a:t>
            </a:r>
            <a:endParaRPr lang="ru-RU" sz="1600" b="1" dirty="0">
              <a:solidFill>
                <a:srgbClr val="002060"/>
              </a:solidFill>
              <a:effectLst/>
              <a:latin typeface="Arial Narrow" panose="020B0606020202030204" pitchFamily="34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ru-RU" sz="2400" b="1" dirty="0">
                <a:solidFill>
                  <a:srgbClr val="00B050"/>
                </a:solidFill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PROMT:</a:t>
            </a:r>
            <a:r>
              <a:rPr lang="ru-RU" sz="2400" b="1" dirty="0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нейросетевой</a:t>
            </a:r>
            <a:r>
              <a:rPr lang="ru-RU" sz="1800" b="1" dirty="0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; 25 языков; отрасли: госсектор, информационные технологии (ИТ), промышленность, медицина, банки, с 1991 г. (</a:t>
            </a:r>
            <a:r>
              <a:rPr lang="en-US" sz="1800" b="1" dirty="0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URL</a:t>
            </a:r>
            <a:r>
              <a:rPr lang="ru-RU" sz="1800" b="1" dirty="0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: </a:t>
            </a:r>
            <a:r>
              <a:rPr lang="ru-RU" sz="1800" b="1" u="sng" dirty="0">
                <a:solidFill>
                  <a:srgbClr val="0563C1"/>
                </a:solidFill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  <a:hlinkClick r:id="rId2"/>
              </a:rPr>
              <a:t>https://www.promt.ru/</a:t>
            </a:r>
            <a:r>
              <a:rPr lang="ru-RU" sz="1800" b="1" dirty="0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);</a:t>
            </a:r>
            <a:endParaRPr lang="ru-RU" sz="1600" b="1" dirty="0">
              <a:effectLst/>
              <a:latin typeface="Arial Narrow" panose="020B0606020202030204" pitchFamily="34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en-US" sz="2400" b="1" dirty="0">
                <a:solidFill>
                  <a:srgbClr val="00B050"/>
                </a:solidFill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ABBYY </a:t>
            </a:r>
            <a:r>
              <a:rPr lang="en-US" sz="2400" b="1" dirty="0" err="1">
                <a:solidFill>
                  <a:srgbClr val="00B050"/>
                </a:solidFill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Lingvo</a:t>
            </a:r>
            <a:r>
              <a:rPr lang="ru-RU" sz="2400" b="1" dirty="0">
                <a:solidFill>
                  <a:srgbClr val="00B050"/>
                </a:solidFill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:</a:t>
            </a:r>
            <a:r>
              <a:rPr lang="ru-RU" sz="2000" b="1" dirty="0">
                <a:solidFill>
                  <a:srgbClr val="00B050"/>
                </a:solidFill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 </a:t>
            </a:r>
            <a:r>
              <a:rPr lang="ru-RU" sz="1800" b="1" dirty="0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20</a:t>
            </a:r>
            <a:r>
              <a:rPr lang="en-US" sz="1800" b="1" dirty="0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 </a:t>
            </a:r>
            <a:r>
              <a:rPr lang="ru-RU" sz="1800" b="1" dirty="0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языков, с 1989 г. (</a:t>
            </a:r>
            <a:r>
              <a:rPr lang="en-US" sz="1800" b="1" dirty="0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URL</a:t>
            </a:r>
            <a:r>
              <a:rPr lang="ru-RU" sz="1800" b="1" dirty="0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: </a:t>
            </a:r>
            <a:r>
              <a:rPr lang="en-US" sz="1800" b="1" u="sng" dirty="0">
                <a:solidFill>
                  <a:srgbClr val="0563C1"/>
                </a:solidFill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  <a:hlinkClick r:id="rId3"/>
              </a:rPr>
              <a:t>https</a:t>
            </a:r>
            <a:r>
              <a:rPr lang="ru-RU" sz="1800" b="1" u="sng" dirty="0">
                <a:solidFill>
                  <a:srgbClr val="0563C1"/>
                </a:solidFill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  <a:hlinkClick r:id="rId3"/>
              </a:rPr>
              <a:t>://</a:t>
            </a:r>
            <a:r>
              <a:rPr lang="en-US" sz="1800" b="1" u="sng" dirty="0">
                <a:solidFill>
                  <a:srgbClr val="0563C1"/>
                </a:solidFill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  <a:hlinkClick r:id="rId3"/>
              </a:rPr>
              <a:t>www</a:t>
            </a:r>
            <a:r>
              <a:rPr lang="ru-RU" sz="1800" b="1" u="sng" dirty="0">
                <a:solidFill>
                  <a:srgbClr val="0563C1"/>
                </a:solidFill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  <a:hlinkClick r:id="rId3"/>
              </a:rPr>
              <a:t>.</a:t>
            </a:r>
            <a:r>
              <a:rPr lang="en-US" sz="1800" b="1" u="sng" dirty="0" err="1">
                <a:solidFill>
                  <a:srgbClr val="0563C1"/>
                </a:solidFill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  <a:hlinkClick r:id="rId3"/>
              </a:rPr>
              <a:t>lingvolive</a:t>
            </a:r>
            <a:r>
              <a:rPr lang="ru-RU" sz="1800" b="1" u="sng" dirty="0">
                <a:solidFill>
                  <a:srgbClr val="0563C1"/>
                </a:solidFill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  <a:hlinkClick r:id="rId3"/>
              </a:rPr>
              <a:t>.</a:t>
            </a:r>
            <a:r>
              <a:rPr lang="en-US" sz="1800" b="1" u="sng" dirty="0">
                <a:solidFill>
                  <a:srgbClr val="0563C1"/>
                </a:solidFill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  <a:hlinkClick r:id="rId3"/>
              </a:rPr>
              <a:t>com</a:t>
            </a:r>
            <a:r>
              <a:rPr lang="ru-RU" sz="1800" b="1" u="sng" dirty="0">
                <a:solidFill>
                  <a:srgbClr val="0563C1"/>
                </a:solidFill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  <a:hlinkClick r:id="rId3"/>
              </a:rPr>
              <a:t>/</a:t>
            </a:r>
            <a:r>
              <a:rPr lang="en-US" sz="1800" b="1" u="sng" dirty="0" err="1">
                <a:solidFill>
                  <a:srgbClr val="0563C1"/>
                </a:solidFill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  <a:hlinkClick r:id="rId3"/>
              </a:rPr>
              <a:t>ru</a:t>
            </a:r>
            <a:r>
              <a:rPr lang="ru-RU" sz="1800" b="1" u="sng" dirty="0">
                <a:solidFill>
                  <a:srgbClr val="0563C1"/>
                </a:solidFill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  <a:hlinkClick r:id="rId3"/>
              </a:rPr>
              <a:t>-</a:t>
            </a:r>
            <a:r>
              <a:rPr lang="en-US" sz="1800" b="1" u="sng" dirty="0" err="1">
                <a:solidFill>
                  <a:srgbClr val="0563C1"/>
                </a:solidFill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  <a:hlinkClick r:id="rId3"/>
              </a:rPr>
              <a:t>ru</a:t>
            </a:r>
            <a:r>
              <a:rPr lang="ru-RU" sz="1800" b="1" u="sng" dirty="0">
                <a:solidFill>
                  <a:srgbClr val="0563C1"/>
                </a:solidFill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)</a:t>
            </a:r>
            <a:r>
              <a:rPr lang="ru-RU" sz="1800" b="1" dirty="0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; </a:t>
            </a:r>
            <a:endParaRPr lang="ru-RU" sz="1600" b="1" dirty="0">
              <a:effectLst/>
              <a:latin typeface="Arial Narrow" panose="020B0606020202030204" pitchFamily="34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ru-RU" sz="2400" b="1" dirty="0" err="1">
                <a:solidFill>
                  <a:srgbClr val="00B050"/>
                </a:solidFill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AtomicDic</a:t>
            </a:r>
            <a:r>
              <a:rPr lang="ru-RU" sz="2400" b="1" dirty="0">
                <a:solidFill>
                  <a:srgbClr val="00B050"/>
                </a:solidFill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:</a:t>
            </a:r>
            <a:r>
              <a:rPr lang="ru-RU" sz="2000" b="1" dirty="0">
                <a:solidFill>
                  <a:srgbClr val="00B050"/>
                </a:solidFill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 </a:t>
            </a:r>
            <a:r>
              <a:rPr lang="ru-RU" sz="1800" b="1" dirty="0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русский и английский, 52 тыс. слов, без подключения Интернета, с 2011 г. (</a:t>
            </a:r>
            <a:r>
              <a:rPr lang="en-US" sz="1800" b="1" dirty="0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URL</a:t>
            </a:r>
            <a:r>
              <a:rPr lang="ru-RU" sz="1800" b="1" dirty="0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: </a:t>
            </a:r>
            <a:r>
              <a:rPr lang="ru-RU" sz="1800" b="1" u="sng" dirty="0">
                <a:solidFill>
                  <a:srgbClr val="0563C1"/>
                </a:solidFill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  <a:hlinkClick r:id="rId4"/>
              </a:rPr>
              <a:t>http://hflab.net/projects/atomicdic/atomicdic.htm</a:t>
            </a:r>
            <a:r>
              <a:rPr lang="ru-RU" sz="1800" b="1" u="sng" dirty="0">
                <a:solidFill>
                  <a:srgbClr val="0563C1"/>
                </a:solidFill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)</a:t>
            </a:r>
            <a:r>
              <a:rPr lang="ru-RU" sz="1800" b="1" dirty="0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; </a:t>
            </a:r>
            <a:endParaRPr lang="ru-RU" sz="1600" b="1" dirty="0">
              <a:effectLst/>
              <a:latin typeface="Arial Narrow" panose="020B0606020202030204" pitchFamily="34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en-US" sz="2400" b="1" dirty="0">
                <a:solidFill>
                  <a:srgbClr val="00B050"/>
                </a:solidFill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Babylon Translator</a:t>
            </a:r>
            <a:r>
              <a:rPr lang="ru-RU" sz="2400" b="1" dirty="0">
                <a:solidFill>
                  <a:srgbClr val="00B050"/>
                </a:solidFill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: </a:t>
            </a:r>
            <a:r>
              <a:rPr lang="ru-RU" sz="1800" b="1" dirty="0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75 языков, промышленность, ИТ, финансы, медицина, с 1995 г. (</a:t>
            </a:r>
            <a:r>
              <a:rPr lang="en-US" sz="1800" b="1" dirty="0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URL</a:t>
            </a:r>
            <a:r>
              <a:rPr lang="ru-RU" sz="1800" b="1" dirty="0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: </a:t>
            </a:r>
            <a:r>
              <a:rPr lang="en-US" sz="1800" b="1" u="sng" dirty="0">
                <a:solidFill>
                  <a:srgbClr val="0563C1"/>
                </a:solidFill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  <a:hlinkClick r:id="rId5"/>
              </a:rPr>
              <a:t>https</a:t>
            </a:r>
            <a:r>
              <a:rPr lang="ru-RU" sz="1800" b="1" u="sng" dirty="0">
                <a:solidFill>
                  <a:srgbClr val="0563C1"/>
                </a:solidFill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  <a:hlinkClick r:id="rId5"/>
              </a:rPr>
              <a:t>://</a:t>
            </a:r>
            <a:r>
              <a:rPr lang="en-US" sz="1800" b="1" u="sng" dirty="0">
                <a:solidFill>
                  <a:srgbClr val="0563C1"/>
                </a:solidFill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  <a:hlinkClick r:id="rId5"/>
              </a:rPr>
              <a:t>www</a:t>
            </a:r>
            <a:r>
              <a:rPr lang="ru-RU" sz="1800" b="1" u="sng" dirty="0">
                <a:solidFill>
                  <a:srgbClr val="0563C1"/>
                </a:solidFill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  <a:hlinkClick r:id="rId5"/>
              </a:rPr>
              <a:t>.</a:t>
            </a:r>
            <a:r>
              <a:rPr lang="en-US" sz="1800" b="1" u="sng" dirty="0" err="1">
                <a:solidFill>
                  <a:srgbClr val="0563C1"/>
                </a:solidFill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  <a:hlinkClick r:id="rId5"/>
              </a:rPr>
              <a:t>babylon</a:t>
            </a:r>
            <a:r>
              <a:rPr lang="ru-RU" sz="1800" b="1" u="sng" dirty="0">
                <a:solidFill>
                  <a:srgbClr val="0563C1"/>
                </a:solidFill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  <a:hlinkClick r:id="rId5"/>
              </a:rPr>
              <a:t>-</a:t>
            </a:r>
            <a:r>
              <a:rPr lang="en-US" sz="1800" b="1" u="sng" dirty="0">
                <a:solidFill>
                  <a:srgbClr val="0563C1"/>
                </a:solidFill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  <a:hlinkClick r:id="rId5"/>
              </a:rPr>
              <a:t>software</a:t>
            </a:r>
            <a:r>
              <a:rPr lang="ru-RU" sz="1800" b="1" u="sng" dirty="0">
                <a:solidFill>
                  <a:srgbClr val="0563C1"/>
                </a:solidFill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  <a:hlinkClick r:id="rId5"/>
              </a:rPr>
              <a:t>.</a:t>
            </a:r>
            <a:r>
              <a:rPr lang="en-US" sz="1800" b="1" u="sng" dirty="0">
                <a:solidFill>
                  <a:srgbClr val="0563C1"/>
                </a:solidFill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  <a:hlinkClick r:id="rId5"/>
              </a:rPr>
              <a:t>com</a:t>
            </a:r>
            <a:r>
              <a:rPr lang="ru-RU" sz="1800" b="1" u="sng" dirty="0">
                <a:solidFill>
                  <a:srgbClr val="0563C1"/>
                </a:solidFill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  <a:hlinkClick r:id="rId5"/>
              </a:rPr>
              <a:t>/</a:t>
            </a:r>
            <a:r>
              <a:rPr lang="en-US" sz="1800" b="1" u="sng" dirty="0">
                <a:solidFill>
                  <a:srgbClr val="0563C1"/>
                </a:solidFill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  <a:hlinkClick r:id="rId5"/>
              </a:rPr>
              <a:t>glossary</a:t>
            </a:r>
            <a:r>
              <a:rPr lang="ru-RU" sz="1800" b="1" u="sng" dirty="0">
                <a:solidFill>
                  <a:srgbClr val="0563C1"/>
                </a:solidFill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  <a:hlinkClick r:id="rId5"/>
              </a:rPr>
              <a:t>-</a:t>
            </a:r>
            <a:r>
              <a:rPr lang="en-US" sz="1800" b="1" u="sng" dirty="0">
                <a:solidFill>
                  <a:srgbClr val="0563C1"/>
                </a:solidFill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  <a:hlinkClick r:id="rId5"/>
              </a:rPr>
              <a:t>builder</a:t>
            </a:r>
            <a:r>
              <a:rPr lang="ru-RU" sz="1800" b="1" u="sng" dirty="0">
                <a:solidFill>
                  <a:srgbClr val="0563C1"/>
                </a:solidFill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  <a:hlinkClick r:id="rId5"/>
              </a:rPr>
              <a:t>/</a:t>
            </a:r>
            <a:r>
              <a:rPr lang="ru-RU" sz="1800" b="1" u="sng" dirty="0">
                <a:solidFill>
                  <a:srgbClr val="0563C1"/>
                </a:solidFill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)</a:t>
            </a:r>
            <a:r>
              <a:rPr lang="ru-RU" sz="1800" b="1" dirty="0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; </a:t>
            </a:r>
            <a:endParaRPr lang="ru-RU" sz="1600" b="1" dirty="0">
              <a:effectLst/>
              <a:latin typeface="Arial Narrow" panose="020B0606020202030204" pitchFamily="34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ru-RU" sz="2000" b="1" dirty="0">
                <a:solidFill>
                  <a:srgbClr val="00B050"/>
                </a:solidFill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dict.cc: </a:t>
            </a:r>
            <a:r>
              <a:rPr lang="ru-RU" sz="1800" b="1" dirty="0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55 языков, 50 словарей, с 1997 г. (</a:t>
            </a:r>
            <a:r>
              <a:rPr lang="en-US" sz="1800" b="1" dirty="0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URL</a:t>
            </a:r>
            <a:r>
              <a:rPr lang="ru-RU" sz="1800" b="1" dirty="0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: https://www.dict.cc/); </a:t>
            </a:r>
            <a:endParaRPr lang="ru-RU" sz="1600" b="1" dirty="0">
              <a:effectLst/>
              <a:latin typeface="Arial Narrow" panose="020B0606020202030204" pitchFamily="34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en-US" sz="2400" b="1" dirty="0" err="1">
                <a:solidFill>
                  <a:srgbClr val="00B050"/>
                </a:solidFill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Forvo</a:t>
            </a:r>
            <a:r>
              <a:rPr lang="ru-RU" sz="2400" b="1" dirty="0">
                <a:solidFill>
                  <a:srgbClr val="00B050"/>
                </a:solidFill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:</a:t>
            </a:r>
            <a:r>
              <a:rPr lang="ru-RU" sz="1800" b="1" dirty="0">
                <a:solidFill>
                  <a:srgbClr val="00B050"/>
                </a:solidFill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 </a:t>
            </a:r>
            <a:r>
              <a:rPr lang="ru-RU" sz="1800" b="1" dirty="0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300 языков, включая </a:t>
            </a:r>
            <a:r>
              <a:rPr lang="ru-RU" sz="1800" b="1" dirty="0">
                <a:solidFill>
                  <a:srgbClr val="FF0000"/>
                </a:solidFill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белорусский, </a:t>
            </a:r>
            <a:r>
              <a:rPr lang="ru-RU" sz="1800" b="1" dirty="0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словарь произношений, с 2008 г. (</a:t>
            </a:r>
            <a:r>
              <a:rPr lang="en-US" sz="1800" b="1" dirty="0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URL</a:t>
            </a:r>
            <a:r>
              <a:rPr lang="ru-RU" sz="1800" b="1" dirty="0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: </a:t>
            </a:r>
            <a:r>
              <a:rPr lang="ru-RU" sz="1800" b="1" u="sng" dirty="0">
                <a:solidFill>
                  <a:srgbClr val="0563C1"/>
                </a:solidFill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  <a:hlinkClick r:id="rId6"/>
              </a:rPr>
              <a:t>https://ru.forvo.com/languages/</a:t>
            </a:r>
            <a:r>
              <a:rPr lang="ru-RU" sz="1800" b="1" u="sng" dirty="0">
                <a:solidFill>
                  <a:srgbClr val="0563C1"/>
                </a:solidFill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)</a:t>
            </a:r>
            <a:r>
              <a:rPr lang="ru-RU" sz="1800" b="1" dirty="0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;</a:t>
            </a:r>
            <a:endParaRPr lang="ru-RU" sz="1600" b="1" dirty="0">
              <a:effectLst/>
              <a:latin typeface="Arial Narrow" panose="020B0606020202030204" pitchFamily="34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en-US" sz="2400" b="1" dirty="0">
                <a:solidFill>
                  <a:srgbClr val="00B050"/>
                </a:solidFill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Free On</a:t>
            </a:r>
            <a:r>
              <a:rPr lang="ru-RU" sz="2400" b="1" dirty="0">
                <a:solidFill>
                  <a:srgbClr val="00B050"/>
                </a:solidFill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-</a:t>
            </a:r>
            <a:r>
              <a:rPr lang="en-US" sz="2400" b="1" dirty="0">
                <a:solidFill>
                  <a:srgbClr val="00B050"/>
                </a:solidFill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line Dictionary of Computing</a:t>
            </a:r>
            <a:r>
              <a:rPr lang="ru-RU" sz="2400" b="1" dirty="0">
                <a:solidFill>
                  <a:srgbClr val="00B050"/>
                </a:solidFill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 (</a:t>
            </a:r>
            <a:r>
              <a:rPr lang="en-US" sz="2400" b="1" dirty="0">
                <a:solidFill>
                  <a:srgbClr val="00B050"/>
                </a:solidFill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FOLDOC</a:t>
            </a:r>
            <a:r>
              <a:rPr lang="ru-RU" sz="2400" b="1" dirty="0">
                <a:solidFill>
                  <a:srgbClr val="00B050"/>
                </a:solidFill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): </a:t>
            </a:r>
            <a:r>
              <a:rPr lang="ru-RU" sz="1800" b="1" dirty="0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тематический словарь, 108 языков, включая </a:t>
            </a:r>
            <a:r>
              <a:rPr lang="ru-RU" sz="1800" b="1" dirty="0">
                <a:solidFill>
                  <a:srgbClr val="FF0000"/>
                </a:solidFill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белорусский язык, </a:t>
            </a:r>
            <a:r>
              <a:rPr lang="ru-RU" sz="1800" b="1" dirty="0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с 1985 г. (</a:t>
            </a:r>
            <a:r>
              <a:rPr lang="en-US" sz="1800" b="1" dirty="0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URL</a:t>
            </a:r>
            <a:r>
              <a:rPr lang="ru-RU" sz="1800" b="1" dirty="0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: </a:t>
            </a:r>
            <a:r>
              <a:rPr lang="en-US" sz="1800" b="1" u="sng" dirty="0">
                <a:solidFill>
                  <a:srgbClr val="0563C1"/>
                </a:solidFill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  <a:hlinkClick r:id="rId7"/>
              </a:rPr>
              <a:t>https</a:t>
            </a:r>
            <a:r>
              <a:rPr lang="ru-RU" sz="1800" b="1" u="sng" dirty="0">
                <a:solidFill>
                  <a:srgbClr val="0563C1"/>
                </a:solidFill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  <a:hlinkClick r:id="rId7"/>
              </a:rPr>
              <a:t>://</a:t>
            </a:r>
            <a:r>
              <a:rPr lang="en-US" sz="1800" b="1" u="sng" dirty="0" err="1">
                <a:solidFill>
                  <a:srgbClr val="0563C1"/>
                </a:solidFill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  <a:hlinkClick r:id="rId7"/>
              </a:rPr>
              <a:t>foldoc</a:t>
            </a:r>
            <a:r>
              <a:rPr lang="ru-RU" sz="1800" b="1" u="sng" dirty="0">
                <a:solidFill>
                  <a:srgbClr val="0563C1"/>
                </a:solidFill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  <a:hlinkClick r:id="rId7"/>
              </a:rPr>
              <a:t>.</a:t>
            </a:r>
            <a:r>
              <a:rPr lang="en-US" sz="1800" b="1" u="sng" dirty="0">
                <a:solidFill>
                  <a:srgbClr val="0563C1"/>
                </a:solidFill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  <a:hlinkClick r:id="rId7"/>
              </a:rPr>
              <a:t>org</a:t>
            </a:r>
            <a:r>
              <a:rPr lang="ru-RU" sz="1800" b="1" u="sng" dirty="0">
                <a:solidFill>
                  <a:srgbClr val="0563C1"/>
                </a:solidFill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  <a:hlinkClick r:id="rId7"/>
              </a:rPr>
              <a:t>/</a:t>
            </a:r>
            <a:r>
              <a:rPr lang="ru-RU" sz="1800" b="1" u="sng" dirty="0">
                <a:solidFill>
                  <a:srgbClr val="0563C1"/>
                </a:solidFill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)</a:t>
            </a:r>
            <a:r>
              <a:rPr lang="ru-RU" sz="1800" b="1" dirty="0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;</a:t>
            </a:r>
            <a:endParaRPr lang="ru-RU" sz="1600" b="1" dirty="0">
              <a:effectLst/>
              <a:latin typeface="Arial Narrow" panose="020B0606020202030204" pitchFamily="34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en-US" sz="2400" b="1" dirty="0" err="1">
                <a:solidFill>
                  <a:srgbClr val="00B050"/>
                </a:solidFill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FreeDict</a:t>
            </a:r>
            <a:r>
              <a:rPr lang="ru-RU" sz="2400" b="1" dirty="0">
                <a:solidFill>
                  <a:srgbClr val="00B050"/>
                </a:solidFill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:</a:t>
            </a:r>
            <a:r>
              <a:rPr lang="ru-RU" sz="2000" b="1" dirty="0">
                <a:solidFill>
                  <a:srgbClr val="00B050"/>
                </a:solidFill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 </a:t>
            </a:r>
            <a:r>
              <a:rPr lang="ru-RU" sz="1800" b="1" dirty="0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45 языков, 140 словарей, с 2000 г. (</a:t>
            </a:r>
            <a:r>
              <a:rPr lang="en-US" sz="1800" b="1" dirty="0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URL</a:t>
            </a:r>
            <a:r>
              <a:rPr lang="ru-RU" sz="1800" b="1" dirty="0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: </a:t>
            </a:r>
            <a:r>
              <a:rPr lang="en-US" sz="1800" b="1" u="sng" dirty="0">
                <a:solidFill>
                  <a:srgbClr val="0563C1"/>
                </a:solidFill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  <a:hlinkClick r:id="rId8"/>
              </a:rPr>
              <a:t>https</a:t>
            </a:r>
            <a:r>
              <a:rPr lang="ru-RU" sz="1800" b="1" u="sng" dirty="0">
                <a:solidFill>
                  <a:srgbClr val="0563C1"/>
                </a:solidFill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  <a:hlinkClick r:id="rId8"/>
              </a:rPr>
              <a:t>://</a:t>
            </a:r>
            <a:r>
              <a:rPr lang="en-US" sz="1800" b="1" u="sng" dirty="0" err="1">
                <a:solidFill>
                  <a:srgbClr val="0563C1"/>
                </a:solidFill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  <a:hlinkClick r:id="rId8"/>
              </a:rPr>
              <a:t>freedict</a:t>
            </a:r>
            <a:r>
              <a:rPr lang="ru-RU" sz="1800" b="1" u="sng" dirty="0">
                <a:solidFill>
                  <a:srgbClr val="0563C1"/>
                </a:solidFill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  <a:hlinkClick r:id="rId8"/>
              </a:rPr>
              <a:t>.</a:t>
            </a:r>
            <a:r>
              <a:rPr lang="en-US" sz="1800" b="1" u="sng" dirty="0">
                <a:solidFill>
                  <a:srgbClr val="0563C1"/>
                </a:solidFill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  <a:hlinkClick r:id="rId8"/>
              </a:rPr>
              <a:t>org</a:t>
            </a:r>
            <a:r>
              <a:rPr lang="ru-RU" sz="1800" b="1" u="sng" dirty="0">
                <a:solidFill>
                  <a:srgbClr val="0563C1"/>
                </a:solidFill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  <a:hlinkClick r:id="rId8"/>
              </a:rPr>
              <a:t>/</a:t>
            </a:r>
            <a:r>
              <a:rPr lang="ru-RU" sz="1800" b="1" u="sng" dirty="0">
                <a:solidFill>
                  <a:srgbClr val="0563C1"/>
                </a:solidFill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)</a:t>
            </a:r>
            <a:r>
              <a:rPr lang="ru-RU" sz="1800" b="1" dirty="0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;</a:t>
            </a:r>
            <a:endParaRPr lang="ru-RU" sz="1600" b="1" dirty="0">
              <a:effectLst/>
              <a:latin typeface="Arial Narrow" panose="020B0606020202030204" pitchFamily="34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en-US" sz="2400" b="1" dirty="0" err="1">
                <a:solidFill>
                  <a:srgbClr val="00B050"/>
                </a:solidFill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GoldenDict</a:t>
            </a:r>
            <a:r>
              <a:rPr lang="ru-RU" sz="2400" b="1" dirty="0">
                <a:solidFill>
                  <a:srgbClr val="00B050"/>
                </a:solidFill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:</a:t>
            </a:r>
            <a:r>
              <a:rPr lang="ru-RU" sz="2000" b="1" dirty="0">
                <a:solidFill>
                  <a:srgbClr val="00B050"/>
                </a:solidFill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 </a:t>
            </a:r>
            <a:r>
              <a:rPr lang="ru-RU" sz="1800" b="1" dirty="0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русский, английский, 2016 г. (</a:t>
            </a:r>
            <a:r>
              <a:rPr lang="en-US" sz="1800" b="1" dirty="0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URL</a:t>
            </a:r>
            <a:r>
              <a:rPr lang="ru-RU" sz="1800" b="1" dirty="0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: </a:t>
            </a:r>
            <a:r>
              <a:rPr lang="ru-RU" sz="1800" b="1" u="sng" dirty="0">
                <a:solidFill>
                  <a:srgbClr val="0563C1"/>
                </a:solidFill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  <a:hlinkClick r:id="rId9"/>
              </a:rPr>
              <a:t>http://goldendict.org/</a:t>
            </a:r>
            <a:r>
              <a:rPr lang="ru-RU" sz="1800" b="1" dirty="0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); </a:t>
            </a:r>
            <a:endParaRPr lang="ru-RU" sz="1600" b="1" dirty="0">
              <a:effectLst/>
              <a:latin typeface="Arial Narrow" panose="020B0606020202030204" pitchFamily="34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ru-RU" sz="2400" b="1" dirty="0" err="1">
                <a:solidFill>
                  <a:srgbClr val="00B050"/>
                </a:solidFill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Google</a:t>
            </a:r>
            <a:r>
              <a:rPr lang="ru-RU" sz="2400" b="1" dirty="0">
                <a:solidFill>
                  <a:srgbClr val="00B050"/>
                </a:solidFill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 Переводчик (</a:t>
            </a:r>
            <a:r>
              <a:rPr lang="ru-RU" sz="2400" b="1" dirty="0" err="1">
                <a:solidFill>
                  <a:srgbClr val="00B050"/>
                </a:solidFill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Google</a:t>
            </a:r>
            <a:r>
              <a:rPr lang="ru-RU" sz="2400" b="1" dirty="0">
                <a:solidFill>
                  <a:srgbClr val="00B050"/>
                </a:solidFill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 </a:t>
            </a:r>
            <a:r>
              <a:rPr lang="ru-RU" sz="2400" b="1" dirty="0" err="1">
                <a:solidFill>
                  <a:srgbClr val="00B050"/>
                </a:solidFill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Translate</a:t>
            </a:r>
            <a:r>
              <a:rPr lang="ru-RU" sz="2400" b="1" dirty="0">
                <a:solidFill>
                  <a:srgbClr val="00B050"/>
                </a:solidFill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):</a:t>
            </a:r>
            <a:r>
              <a:rPr lang="ru-RU" sz="2400" b="1" dirty="0">
                <a:solidFill>
                  <a:srgbClr val="002060"/>
                </a:solidFill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 </a:t>
            </a:r>
            <a:r>
              <a:rPr lang="ru-RU" sz="1800" b="1" dirty="0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нейросети, 100 млн слов, 109 языков, </a:t>
            </a:r>
            <a:r>
              <a:rPr lang="ru-RU" sz="1800" b="1" dirty="0">
                <a:solidFill>
                  <a:srgbClr val="FF0000"/>
                </a:solidFill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белорусский язык</a:t>
            </a:r>
            <a:r>
              <a:rPr lang="ru-RU" sz="1800" b="1" dirty="0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, с 2006 г. (</a:t>
            </a:r>
            <a:r>
              <a:rPr lang="en-US" sz="1800" b="1" dirty="0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URL</a:t>
            </a:r>
            <a:r>
              <a:rPr lang="ru-RU" sz="1800" b="1" dirty="0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: </a:t>
            </a:r>
            <a:r>
              <a:rPr lang="ru-RU" sz="1800" b="1" u="sng" dirty="0">
                <a:solidFill>
                  <a:srgbClr val="0563C1"/>
                </a:solidFill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  <a:hlinkClick r:id="rId10"/>
              </a:rPr>
              <a:t>https://translate.google.com/?hl=ru</a:t>
            </a:r>
            <a:r>
              <a:rPr lang="ru-RU" sz="1800" b="1" u="sng" dirty="0">
                <a:solidFill>
                  <a:srgbClr val="0563C1"/>
                </a:solidFill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)</a:t>
            </a:r>
            <a:r>
              <a:rPr lang="ru-RU" sz="1800" b="1" dirty="0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;</a:t>
            </a:r>
            <a:endParaRPr lang="ru-RU" sz="1600" b="1" dirty="0">
              <a:effectLst/>
              <a:latin typeface="Arial Narrow" panose="020B0606020202030204" pitchFamily="34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236730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1255543B-45F4-478C-99DB-B2B37D1C1A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30630"/>
            <a:ext cx="8229600" cy="500724"/>
          </a:xfrm>
        </p:spPr>
        <p:txBody>
          <a:bodyPr/>
          <a:lstStyle/>
          <a:p>
            <a:r>
              <a:rPr kumimoji="0" lang="ru-RU" sz="4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1. Электронные словари (2)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E0133ECD-0B81-4D8D-8092-FDA5FA2399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0435" y="874207"/>
            <a:ext cx="8932985" cy="5104562"/>
          </a:xfrm>
        </p:spPr>
        <p:txBody>
          <a:bodyPr/>
          <a:lstStyle/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en-US" sz="2400" b="1" dirty="0" err="1">
                <a:solidFill>
                  <a:srgbClr val="00B050"/>
                </a:solidFill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Polyglossum</a:t>
            </a:r>
            <a:r>
              <a:rPr lang="ru-RU" sz="2400" b="1" dirty="0">
                <a:solidFill>
                  <a:srgbClr val="00B050"/>
                </a:solidFill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:</a:t>
            </a:r>
            <a:r>
              <a:rPr lang="ru-RU" sz="2000" b="1" dirty="0">
                <a:solidFill>
                  <a:srgbClr val="00B050"/>
                </a:solidFill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 </a:t>
            </a:r>
            <a:r>
              <a:rPr lang="ru-RU" sz="1600" b="1" dirty="0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31 словарь, многоязычный словарь научно-технической терминологии в 20 тт., европейские и восточные языки (</a:t>
            </a:r>
            <a:r>
              <a:rPr lang="en-US" sz="1600" b="1" dirty="0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URL</a:t>
            </a:r>
            <a:r>
              <a:rPr lang="ru-RU" sz="1600" b="1" dirty="0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: </a:t>
            </a:r>
            <a:r>
              <a:rPr lang="ru-RU" sz="1600" b="1" u="sng" dirty="0">
                <a:solidFill>
                  <a:srgbClr val="0563C1"/>
                </a:solidFill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  <a:hlinkClick r:id="rId3"/>
              </a:rPr>
              <a:t>http://www.ets.ru/pg/r/pg4.htm</a:t>
            </a:r>
            <a:r>
              <a:rPr lang="ru-RU" sz="1600" b="1" u="sng" dirty="0">
                <a:solidFill>
                  <a:srgbClr val="0563C1"/>
                </a:solidFill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)</a:t>
            </a:r>
            <a:r>
              <a:rPr lang="ru-RU" sz="1600" b="1" dirty="0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; </a:t>
            </a:r>
          </a:p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ru-RU" sz="2400" b="1" dirty="0" err="1">
                <a:solidFill>
                  <a:srgbClr val="00B050"/>
                </a:solidFill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Reverso</a:t>
            </a:r>
            <a:r>
              <a:rPr lang="ru-RU" sz="2400" b="1" dirty="0">
                <a:solidFill>
                  <a:srgbClr val="00B050"/>
                </a:solidFill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: </a:t>
            </a:r>
            <a:r>
              <a:rPr lang="ru-RU" sz="1600" b="1" dirty="0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нейронный, перевод в контексте, с сохранением формата, 15 языков, с 1998 г. (</a:t>
            </a:r>
            <a:r>
              <a:rPr lang="en-US" sz="1600" b="1" dirty="0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URL</a:t>
            </a:r>
            <a:r>
              <a:rPr lang="ru-RU" sz="1600" b="1" dirty="0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: </a:t>
            </a:r>
            <a:r>
              <a:rPr lang="ru-RU" sz="1600" b="1" u="sng" dirty="0">
                <a:solidFill>
                  <a:srgbClr val="0563C1"/>
                </a:solidFill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  <a:hlinkClick r:id="rId4"/>
              </a:rPr>
              <a:t>https://www.reverso.net/text_translation.aspx?lang=RU</a:t>
            </a:r>
            <a:r>
              <a:rPr lang="ru-RU" sz="1600" b="1" u="sng" dirty="0">
                <a:solidFill>
                  <a:srgbClr val="0563C1"/>
                </a:solidFill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)</a:t>
            </a:r>
            <a:r>
              <a:rPr lang="ru-RU" sz="1600" b="1" dirty="0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;</a:t>
            </a:r>
          </a:p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en-US" sz="2400" b="1" dirty="0" err="1">
                <a:solidFill>
                  <a:srgbClr val="00B050"/>
                </a:solidFill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Slovoed</a:t>
            </a:r>
            <a:r>
              <a:rPr lang="ru-RU" sz="2400" b="1" dirty="0">
                <a:solidFill>
                  <a:srgbClr val="00B050"/>
                </a:solidFill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:</a:t>
            </a:r>
            <a:r>
              <a:rPr lang="ru-RU" sz="1800" b="1" dirty="0">
                <a:solidFill>
                  <a:srgbClr val="00B050"/>
                </a:solidFill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 </a:t>
            </a:r>
            <a:r>
              <a:rPr lang="ru-RU" sz="1600" b="1" dirty="0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40 языков, 350 словарей и энциклопедий, </a:t>
            </a:r>
            <a:r>
              <a:rPr lang="ru-RU" sz="1600" b="1" dirty="0" err="1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графометрический</a:t>
            </a:r>
            <a:r>
              <a:rPr lang="ru-RU" sz="1600" b="1" dirty="0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 инструмент для 17 языков, с 2000 г. (</a:t>
            </a:r>
            <a:r>
              <a:rPr lang="en-US" sz="1600" b="1" dirty="0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URL</a:t>
            </a:r>
            <a:r>
              <a:rPr lang="ru-RU" sz="1600" b="1" dirty="0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: </a:t>
            </a:r>
            <a:r>
              <a:rPr lang="en-US" sz="1600" b="1" u="sng" dirty="0">
                <a:solidFill>
                  <a:srgbClr val="0563C1"/>
                </a:solidFill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  <a:hlinkClick r:id="rId5"/>
              </a:rPr>
              <a:t>https</a:t>
            </a:r>
            <a:r>
              <a:rPr lang="ru-RU" sz="1600" b="1" u="sng" dirty="0">
                <a:solidFill>
                  <a:srgbClr val="0563C1"/>
                </a:solidFill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  <a:hlinkClick r:id="rId5"/>
              </a:rPr>
              <a:t>://</a:t>
            </a:r>
            <a:r>
              <a:rPr lang="en-US" sz="1600" b="1" u="sng" dirty="0" err="1">
                <a:solidFill>
                  <a:srgbClr val="0563C1"/>
                </a:solidFill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  <a:hlinkClick r:id="rId5"/>
              </a:rPr>
              <a:t>slovoed</a:t>
            </a:r>
            <a:r>
              <a:rPr lang="ru-RU" sz="1600" b="1" u="sng" dirty="0">
                <a:solidFill>
                  <a:srgbClr val="0563C1"/>
                </a:solidFill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  <a:hlinkClick r:id="rId5"/>
              </a:rPr>
              <a:t>.</a:t>
            </a:r>
            <a:r>
              <a:rPr lang="en-US" sz="1600" b="1" u="sng" dirty="0">
                <a:solidFill>
                  <a:srgbClr val="0563C1"/>
                </a:solidFill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  <a:hlinkClick r:id="rId5"/>
              </a:rPr>
              <a:t>com</a:t>
            </a:r>
            <a:r>
              <a:rPr lang="ru-RU" sz="1600" b="1" u="sng" dirty="0">
                <a:solidFill>
                  <a:srgbClr val="0563C1"/>
                </a:solidFill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  <a:hlinkClick r:id="rId5"/>
              </a:rPr>
              <a:t>/</a:t>
            </a:r>
            <a:r>
              <a:rPr lang="en-US" sz="1600" b="1" u="sng" dirty="0" err="1">
                <a:solidFill>
                  <a:srgbClr val="0563C1"/>
                </a:solidFill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  <a:hlinkClick r:id="rId5"/>
              </a:rPr>
              <a:t>ru</a:t>
            </a:r>
            <a:r>
              <a:rPr lang="ru-RU" sz="1600" b="1" u="sng" dirty="0">
                <a:solidFill>
                  <a:srgbClr val="0563C1"/>
                </a:solidFill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  <a:hlinkClick r:id="rId5"/>
              </a:rPr>
              <a:t>/</a:t>
            </a:r>
            <a:r>
              <a:rPr lang="en-US" sz="1600" b="1" u="sng" dirty="0">
                <a:solidFill>
                  <a:srgbClr val="0563C1"/>
                </a:solidFill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  <a:hlinkClick r:id="rId5"/>
              </a:rPr>
              <a:t>projects</a:t>
            </a:r>
            <a:r>
              <a:rPr lang="ru-RU" sz="1600" b="1" u="sng" dirty="0">
                <a:solidFill>
                  <a:srgbClr val="0563C1"/>
                </a:solidFill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)</a:t>
            </a:r>
            <a:r>
              <a:rPr lang="ru-RU" sz="1600" b="1" dirty="0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; </a:t>
            </a:r>
          </a:p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en-US" sz="2400" b="1" u="sng" dirty="0" err="1">
                <a:solidFill>
                  <a:srgbClr val="00B050"/>
                </a:solidFill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Stardict</a:t>
            </a:r>
            <a:r>
              <a:rPr lang="ru-RU" sz="2400" b="1" dirty="0">
                <a:solidFill>
                  <a:srgbClr val="00B050"/>
                </a:solidFill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: </a:t>
            </a:r>
            <a:r>
              <a:rPr lang="ru-RU" sz="1600" b="1" dirty="0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оболочка для электронных словарей, перевод, произношение слов, белорусский, с 2003 г. (</a:t>
            </a:r>
            <a:r>
              <a:rPr lang="en-US" sz="1600" b="1" dirty="0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URL</a:t>
            </a:r>
            <a:r>
              <a:rPr lang="ru-RU" sz="1600" b="1" dirty="0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: </a:t>
            </a:r>
            <a:r>
              <a:rPr lang="ru-RU" sz="1600" b="1" u="sng" dirty="0">
                <a:solidFill>
                  <a:srgbClr val="0563C1"/>
                </a:solidFill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  <a:hlinkClick r:id="rId6"/>
              </a:rPr>
              <a:t>https://sites.google.com/site/gtonguedict/home/stardict-dictionaries</a:t>
            </a:r>
            <a:r>
              <a:rPr lang="ru-RU" sz="1600" b="1" u="sng" dirty="0">
                <a:solidFill>
                  <a:srgbClr val="0563C1"/>
                </a:solidFill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)</a:t>
            </a:r>
            <a:r>
              <a:rPr lang="ru-RU" sz="1600" b="1" dirty="0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;</a:t>
            </a:r>
          </a:p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en-US" sz="2400" b="1" dirty="0">
                <a:solidFill>
                  <a:srgbClr val="00B050"/>
                </a:solidFill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Urban Dictionary: </a:t>
            </a:r>
            <a:r>
              <a:rPr lang="en-US" sz="1600" b="1" dirty="0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7 </a:t>
            </a:r>
            <a:r>
              <a:rPr lang="ru-RU" sz="1600" b="1" dirty="0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млн слов</a:t>
            </a:r>
            <a:r>
              <a:rPr lang="en-US" sz="1600" b="1" dirty="0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, </a:t>
            </a:r>
            <a:r>
              <a:rPr lang="ru-RU" sz="1600" b="1" dirty="0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с </a:t>
            </a:r>
            <a:r>
              <a:rPr lang="en-US" sz="1600" b="1" dirty="0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1999 </a:t>
            </a:r>
            <a:r>
              <a:rPr lang="ru-RU" sz="1600" b="1" dirty="0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г</a:t>
            </a:r>
            <a:r>
              <a:rPr lang="en-US" sz="1600" b="1" dirty="0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. (URL: </a:t>
            </a:r>
            <a:r>
              <a:rPr lang="en-US" sz="1600" b="1" u="sng" dirty="0">
                <a:solidFill>
                  <a:srgbClr val="0563C1"/>
                </a:solidFill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  <a:hlinkClick r:id="rId7"/>
              </a:rPr>
              <a:t>https://www.urbandictionary.com/</a:t>
            </a:r>
            <a:r>
              <a:rPr lang="en-US" sz="1600" b="1" u="sng" dirty="0">
                <a:solidFill>
                  <a:srgbClr val="0563C1"/>
                </a:solidFill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)</a:t>
            </a:r>
            <a:r>
              <a:rPr lang="en-US" sz="1600" b="1" dirty="0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; </a:t>
            </a:r>
            <a:endParaRPr lang="ru-RU" sz="1600" b="1" dirty="0">
              <a:effectLst/>
              <a:latin typeface="Arial Narrow" panose="020B0606020202030204" pitchFamily="34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ru-RU" sz="2400" b="1" dirty="0">
                <a:solidFill>
                  <a:srgbClr val="00B050"/>
                </a:solidFill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Викисловарь (</a:t>
            </a:r>
            <a:r>
              <a:rPr lang="ru-RU" sz="2400" b="1" dirty="0" err="1">
                <a:solidFill>
                  <a:srgbClr val="00B050"/>
                </a:solidFill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Wiktionary</a:t>
            </a:r>
            <a:r>
              <a:rPr lang="ru-RU" sz="2400" b="1" dirty="0">
                <a:solidFill>
                  <a:srgbClr val="00B050"/>
                </a:solidFill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): </a:t>
            </a:r>
            <a:r>
              <a:rPr lang="ru-RU" sz="1600" b="1" dirty="0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1,1 млн словарных статей; 170 языков, включая </a:t>
            </a:r>
            <a:r>
              <a:rPr lang="ru-RU" sz="1600" b="1" dirty="0">
                <a:solidFill>
                  <a:srgbClr val="FF0000"/>
                </a:solidFill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белорусский язык</a:t>
            </a:r>
            <a:r>
              <a:rPr lang="ru-RU" sz="1600" b="1" dirty="0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, 1000 словарей, с 2002 г. (</a:t>
            </a:r>
            <a:r>
              <a:rPr lang="en-US" sz="1600" b="1" dirty="0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URL</a:t>
            </a:r>
            <a:r>
              <a:rPr lang="ru-RU" sz="1600" b="1" dirty="0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: https://www.wiktionary.org/); </a:t>
            </a:r>
          </a:p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ru-RU" sz="2400" b="1" dirty="0">
                <a:solidFill>
                  <a:srgbClr val="00B050"/>
                </a:solidFill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МультиЛекс7: </a:t>
            </a:r>
            <a:r>
              <a:rPr lang="ru-RU" sz="1600" b="1" dirty="0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6 языков, 45 толковых и тематических словарей, с 1998 г. (</a:t>
            </a:r>
            <a:r>
              <a:rPr lang="en-US" sz="1600" b="1" dirty="0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URL</a:t>
            </a:r>
            <a:r>
              <a:rPr lang="ru-RU" sz="1600" b="1" dirty="0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: </a:t>
            </a:r>
            <a:r>
              <a:rPr lang="ru-RU" sz="1600" b="1" u="sng" dirty="0">
                <a:solidFill>
                  <a:srgbClr val="0563C1"/>
                </a:solidFill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  <a:hlinkClick r:id="rId8"/>
              </a:rPr>
              <a:t>http://translator-text.ru/slovari-myltilex.html</a:t>
            </a:r>
            <a:r>
              <a:rPr lang="ru-RU" sz="1600" b="1" u="sng" dirty="0">
                <a:solidFill>
                  <a:srgbClr val="0563C1"/>
                </a:solidFill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)</a:t>
            </a:r>
            <a:r>
              <a:rPr lang="ru-RU" sz="1600" b="1" dirty="0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;</a:t>
            </a:r>
          </a:p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ru-RU" sz="2400" b="1" dirty="0" err="1">
                <a:solidFill>
                  <a:srgbClr val="00B050"/>
                </a:solidFill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Мультитран</a:t>
            </a:r>
            <a:r>
              <a:rPr lang="ru-RU" sz="2400" b="1" dirty="0">
                <a:solidFill>
                  <a:srgbClr val="00B050"/>
                </a:solidFill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:</a:t>
            </a:r>
            <a:r>
              <a:rPr lang="ru-RU" sz="2000" b="1" dirty="0">
                <a:solidFill>
                  <a:srgbClr val="00B050"/>
                </a:solidFill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 </a:t>
            </a:r>
            <a:r>
              <a:rPr lang="ru-RU" sz="1600" b="1" dirty="0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440 языков, </a:t>
            </a:r>
            <a:r>
              <a:rPr lang="ru-RU" sz="1600" b="1" dirty="0">
                <a:solidFill>
                  <a:srgbClr val="FF0000"/>
                </a:solidFill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белорусский, </a:t>
            </a:r>
            <a:r>
              <a:rPr lang="ru-RU" sz="1600" b="1" dirty="0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с 2001 г. (</a:t>
            </a:r>
            <a:r>
              <a:rPr lang="en-US" sz="1600" b="1" dirty="0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URL</a:t>
            </a:r>
            <a:r>
              <a:rPr lang="ru-RU" sz="1600" b="1" dirty="0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: </a:t>
            </a:r>
            <a:r>
              <a:rPr lang="ru-RU" sz="1600" b="1" u="sng" dirty="0">
                <a:solidFill>
                  <a:srgbClr val="0563C1"/>
                </a:solidFill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  <a:hlinkClick r:id="rId9"/>
              </a:rPr>
              <a:t>https://www.multitran.com/</a:t>
            </a:r>
            <a:r>
              <a:rPr lang="ru-RU" sz="1600" b="1" u="sng" dirty="0">
                <a:solidFill>
                  <a:srgbClr val="0563C1"/>
                </a:solidFill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)</a:t>
            </a:r>
            <a:r>
              <a:rPr lang="ru-RU" sz="1600" b="1" dirty="0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; </a:t>
            </a:r>
          </a:p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ru-RU" sz="2400" b="1" dirty="0" err="1">
                <a:solidFill>
                  <a:srgbClr val="00B050"/>
                </a:solidFill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Татоэба</a:t>
            </a:r>
            <a:r>
              <a:rPr lang="ru-RU" sz="2400" b="1" dirty="0">
                <a:solidFill>
                  <a:srgbClr val="00B050"/>
                </a:solidFill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: </a:t>
            </a:r>
            <a:r>
              <a:rPr lang="ru-RU" sz="1600" b="1" dirty="0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376 языков, </a:t>
            </a:r>
            <a:r>
              <a:rPr lang="ru-RU" sz="1600" b="1" dirty="0">
                <a:solidFill>
                  <a:srgbClr val="FF0000"/>
                </a:solidFill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белорусский, </a:t>
            </a:r>
            <a:r>
              <a:rPr lang="ru-RU" sz="1600" b="1" dirty="0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8 562 315 предложений, с 2006 г. (</a:t>
            </a:r>
            <a:r>
              <a:rPr lang="en-US" sz="1600" b="1" dirty="0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URL</a:t>
            </a:r>
            <a:r>
              <a:rPr lang="ru-RU" sz="1600" b="1" dirty="0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: </a:t>
            </a:r>
            <a:r>
              <a:rPr lang="en-US" sz="1600" b="1" u="sng" dirty="0">
                <a:solidFill>
                  <a:srgbClr val="0563C1"/>
                </a:solidFill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  <a:hlinkClick r:id="rId10"/>
              </a:rPr>
              <a:t>https</a:t>
            </a:r>
            <a:r>
              <a:rPr lang="ru-RU" sz="1600" b="1" u="sng" dirty="0">
                <a:solidFill>
                  <a:srgbClr val="0563C1"/>
                </a:solidFill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  <a:hlinkClick r:id="rId10"/>
              </a:rPr>
              <a:t>://</a:t>
            </a:r>
            <a:r>
              <a:rPr lang="en-US" sz="1600" b="1" u="sng" dirty="0" err="1">
                <a:solidFill>
                  <a:srgbClr val="0563C1"/>
                </a:solidFill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  <a:hlinkClick r:id="rId10"/>
              </a:rPr>
              <a:t>tatoeba</a:t>
            </a:r>
            <a:r>
              <a:rPr lang="ru-RU" sz="1600" b="1" u="sng" dirty="0">
                <a:solidFill>
                  <a:srgbClr val="0563C1"/>
                </a:solidFill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  <a:hlinkClick r:id="rId10"/>
              </a:rPr>
              <a:t>.</a:t>
            </a:r>
            <a:r>
              <a:rPr lang="en-US" sz="1600" b="1" u="sng" dirty="0">
                <a:solidFill>
                  <a:srgbClr val="0563C1"/>
                </a:solidFill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  <a:hlinkClick r:id="rId10"/>
              </a:rPr>
              <a:t>org</a:t>
            </a:r>
            <a:r>
              <a:rPr lang="ru-RU" sz="1600" b="1" u="sng" dirty="0">
                <a:solidFill>
                  <a:srgbClr val="0563C1"/>
                </a:solidFill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  <a:hlinkClick r:id="rId10"/>
              </a:rPr>
              <a:t>/</a:t>
            </a:r>
            <a:r>
              <a:rPr lang="en-US" sz="1600" b="1" u="sng" dirty="0" err="1">
                <a:solidFill>
                  <a:srgbClr val="0563C1"/>
                </a:solidFill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  <a:hlinkClick r:id="rId10"/>
              </a:rPr>
              <a:t>rus</a:t>
            </a:r>
            <a:r>
              <a:rPr lang="ru-RU" sz="1600" b="1" u="sng" dirty="0">
                <a:solidFill>
                  <a:srgbClr val="0563C1"/>
                </a:solidFill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  <a:hlinkClick r:id="rId10"/>
              </a:rPr>
              <a:t>/</a:t>
            </a:r>
            <a:r>
              <a:rPr lang="en-US" sz="1600" b="1" u="sng" dirty="0">
                <a:solidFill>
                  <a:srgbClr val="0563C1"/>
                </a:solidFill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  <a:hlinkClick r:id="rId10"/>
              </a:rPr>
              <a:t>stats</a:t>
            </a:r>
            <a:r>
              <a:rPr lang="ru-RU" sz="1600" b="1" u="sng" dirty="0">
                <a:solidFill>
                  <a:srgbClr val="0563C1"/>
                </a:solidFill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  <a:hlinkClick r:id="rId10"/>
              </a:rPr>
              <a:t>/</a:t>
            </a:r>
            <a:r>
              <a:rPr lang="en-US" sz="1600" b="1" u="sng" dirty="0">
                <a:solidFill>
                  <a:srgbClr val="0563C1"/>
                </a:solidFill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  <a:hlinkClick r:id="rId10"/>
              </a:rPr>
              <a:t>sentences</a:t>
            </a:r>
            <a:r>
              <a:rPr lang="ru-RU" sz="1600" b="1" u="sng" dirty="0">
                <a:solidFill>
                  <a:srgbClr val="0563C1"/>
                </a:solidFill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  <a:hlinkClick r:id="rId10"/>
              </a:rPr>
              <a:t>_</a:t>
            </a:r>
            <a:r>
              <a:rPr lang="en-US" sz="1600" b="1" u="sng" dirty="0">
                <a:solidFill>
                  <a:srgbClr val="0563C1"/>
                </a:solidFill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  <a:hlinkClick r:id="rId10"/>
              </a:rPr>
              <a:t>by</a:t>
            </a:r>
            <a:r>
              <a:rPr lang="ru-RU" sz="1600" b="1" u="sng" dirty="0">
                <a:solidFill>
                  <a:srgbClr val="0563C1"/>
                </a:solidFill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  <a:hlinkClick r:id="rId10"/>
              </a:rPr>
              <a:t>_</a:t>
            </a:r>
            <a:r>
              <a:rPr lang="en-US" sz="1600" b="1" u="sng" dirty="0">
                <a:solidFill>
                  <a:srgbClr val="0563C1"/>
                </a:solidFill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  <a:hlinkClick r:id="rId10"/>
              </a:rPr>
              <a:t>language</a:t>
            </a:r>
            <a:r>
              <a:rPr lang="ru-RU" sz="1600" b="1" u="sng" dirty="0">
                <a:solidFill>
                  <a:srgbClr val="0563C1"/>
                </a:solidFill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)</a:t>
            </a:r>
            <a:r>
              <a:rPr lang="ru-RU" sz="1600" b="1" dirty="0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; 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2400" b="1" dirty="0" err="1">
                <a:solidFill>
                  <a:srgbClr val="00B050"/>
                </a:solidFill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Яндекс.Переводчик</a:t>
            </a:r>
            <a:r>
              <a:rPr lang="ru-RU" sz="2400" b="1" dirty="0">
                <a:solidFill>
                  <a:srgbClr val="00B050"/>
                </a:solidFill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: </a:t>
            </a:r>
            <a:r>
              <a:rPr lang="ru-RU" sz="1600" b="1" dirty="0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99 языков, </a:t>
            </a:r>
            <a:r>
              <a:rPr lang="ru-RU" sz="1600" b="1" dirty="0">
                <a:solidFill>
                  <a:srgbClr val="FF0000"/>
                </a:solidFill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белорусский,</a:t>
            </a:r>
            <a:r>
              <a:rPr lang="ru-RU" sz="1600" b="1" dirty="0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 с 2011 г. (</a:t>
            </a:r>
            <a:r>
              <a:rPr lang="en-US" sz="1600" b="1" dirty="0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URL</a:t>
            </a:r>
            <a:r>
              <a:rPr lang="ru-RU" sz="1600" b="1" dirty="0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: https://translate. yandex.ru/</a:t>
            </a:r>
            <a:r>
              <a:rPr lang="ru-RU" sz="1600" b="1" u="sng" dirty="0">
                <a:solidFill>
                  <a:srgbClr val="0563C1"/>
                </a:solidFill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)</a:t>
            </a:r>
            <a:r>
              <a:rPr lang="ru-RU" sz="1600" b="1" dirty="0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. 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889940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4D0007A9-5510-457F-B2B4-B101051028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80870"/>
            <a:ext cx="9122948" cy="763675"/>
          </a:xfrm>
        </p:spPr>
        <p:txBody>
          <a:bodyPr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800" b="1" dirty="0">
                <a:solidFill>
                  <a:srgbClr val="FF0000"/>
                </a:solidFill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2. Системы переводов научно-технических документов</a:t>
            </a:r>
            <a:br>
              <a:rPr lang="ru-RU" sz="2800" b="1" dirty="0">
                <a:solidFill>
                  <a:srgbClr val="FF0000"/>
                </a:solidFill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</a:br>
            <a:r>
              <a:rPr lang="ru-RU" sz="2400" b="1" dirty="0">
                <a:solidFill>
                  <a:srgbClr val="002060"/>
                </a:solidFill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2.1. Системы машинного перевода научно-технических документов</a:t>
            </a:r>
            <a:endParaRPr lang="ru-RU" sz="3200" dirty="0">
              <a:solidFill>
                <a:srgbClr val="002060"/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0FBEF31E-D3CA-433A-8702-EDBF72F54B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1533" y="944545"/>
            <a:ext cx="8900931" cy="5356647"/>
          </a:xfrm>
        </p:spPr>
        <p:txBody>
          <a:bodyPr/>
          <a:lstStyle/>
          <a:p>
            <a:pPr marL="0" indent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000" b="1" dirty="0">
                <a:solidFill>
                  <a:srgbClr val="FF0000"/>
                </a:solidFill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Алгоритмы машинного (автоматического) перевода (МП, </a:t>
            </a:r>
            <a:r>
              <a:rPr lang="en-US" sz="2000" b="1" dirty="0">
                <a:solidFill>
                  <a:srgbClr val="FF0000"/>
                </a:solidFill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Machine Translation</a:t>
            </a:r>
            <a:r>
              <a:rPr lang="ru-RU" sz="2000" b="1" dirty="0">
                <a:solidFill>
                  <a:srgbClr val="FF0000"/>
                </a:solidFill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, </a:t>
            </a:r>
            <a:r>
              <a:rPr lang="en-US" sz="2000" b="1" dirty="0">
                <a:solidFill>
                  <a:srgbClr val="FF0000"/>
                </a:solidFill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MT</a:t>
            </a:r>
            <a:r>
              <a:rPr lang="ru-RU" sz="2000" b="1" dirty="0">
                <a:solidFill>
                  <a:srgbClr val="FF0000"/>
                </a:solidFill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): </a:t>
            </a:r>
          </a:p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ru-RU" sz="1800" b="1" dirty="0">
                <a:solidFill>
                  <a:srgbClr val="00B050"/>
                </a:solidFill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на основе правил (</a:t>
            </a:r>
            <a:r>
              <a:rPr lang="ru-RU" sz="1800" b="1" dirty="0" err="1">
                <a:solidFill>
                  <a:srgbClr val="00B050"/>
                </a:solidFill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rule-based</a:t>
            </a:r>
            <a:r>
              <a:rPr lang="ru-RU" sz="1800" b="1" dirty="0">
                <a:solidFill>
                  <a:srgbClr val="00B050"/>
                </a:solidFill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, RBMT) и примеров (</a:t>
            </a:r>
            <a:r>
              <a:rPr lang="en-US" sz="1800" b="1" dirty="0">
                <a:solidFill>
                  <a:srgbClr val="00B050"/>
                </a:solidFill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e</a:t>
            </a:r>
            <a:r>
              <a:rPr lang="ru-RU" sz="1800" b="1" dirty="0" err="1">
                <a:solidFill>
                  <a:srgbClr val="00B050"/>
                </a:solidFill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xample</a:t>
            </a:r>
            <a:r>
              <a:rPr lang="ru-RU" sz="1800" b="1" dirty="0">
                <a:solidFill>
                  <a:srgbClr val="00B050"/>
                </a:solidFill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-</a:t>
            </a:r>
            <a:r>
              <a:rPr lang="en-US" sz="1800" b="1" dirty="0">
                <a:solidFill>
                  <a:srgbClr val="00B050"/>
                </a:solidFill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b</a:t>
            </a:r>
            <a:r>
              <a:rPr lang="ru-RU" sz="1800" b="1" dirty="0" err="1">
                <a:solidFill>
                  <a:srgbClr val="00B050"/>
                </a:solidFill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ased</a:t>
            </a:r>
            <a:r>
              <a:rPr lang="ru-RU" sz="1800" b="1" dirty="0">
                <a:solidFill>
                  <a:srgbClr val="00B050"/>
                </a:solidFill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, EBMT), </a:t>
            </a:r>
            <a:r>
              <a:rPr lang="ru-RU" sz="1600" b="1" dirty="0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программы ПРОМТ в России, SYSTRAN </a:t>
            </a:r>
            <a:r>
              <a:rPr lang="ru-RU" sz="1600" b="1" dirty="0" err="1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Translate</a:t>
            </a:r>
            <a:r>
              <a:rPr lang="ru-RU" sz="1600" b="1" dirty="0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 во Франции, </a:t>
            </a:r>
            <a:r>
              <a:rPr lang="ru-RU" sz="1600" b="1" dirty="0" err="1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Linguatec</a:t>
            </a:r>
            <a:r>
              <a:rPr lang="ru-RU" sz="1600" b="1" dirty="0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 в Германии, с 1955 г. в СССР разрабатывали в ВИНИТИ АН СССР (ныне ВИНИТИ РАН, </a:t>
            </a:r>
            <a:r>
              <a:rPr lang="en-US" sz="1600" b="1" dirty="0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URL</a:t>
            </a:r>
            <a:r>
              <a:rPr lang="ru-RU" sz="1600" b="1" dirty="0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: </a:t>
            </a:r>
            <a:r>
              <a:rPr lang="ru-RU" sz="1600" b="1" u="sng" dirty="0">
                <a:solidFill>
                  <a:srgbClr val="0563C1"/>
                </a:solidFill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  <a:hlinkClick r:id="rId2"/>
              </a:rPr>
              <a:t>http://www.viniti.ru/</a:t>
            </a:r>
            <a:r>
              <a:rPr lang="ru-RU" sz="1600" b="1" dirty="0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), Математическом институте им. </a:t>
            </a:r>
            <a:r>
              <a:rPr lang="ru-RU" sz="1600" b="1" dirty="0" err="1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В.А.Стеклова</a:t>
            </a:r>
            <a:r>
              <a:rPr lang="ru-RU" sz="1600" b="1" dirty="0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 AН СССР (</a:t>
            </a:r>
            <a:r>
              <a:rPr lang="en-US" sz="1600" b="1" dirty="0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URL</a:t>
            </a:r>
            <a:r>
              <a:rPr lang="ru-RU" sz="1600" b="1" dirty="0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: </a:t>
            </a:r>
            <a:r>
              <a:rPr lang="ru-RU" sz="1600" b="1" u="sng" dirty="0">
                <a:solidFill>
                  <a:srgbClr val="0563C1"/>
                </a:solidFill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  <a:hlinkClick r:id="rId3"/>
              </a:rPr>
              <a:t>http://www.mi-ras.ru/</a:t>
            </a:r>
            <a:r>
              <a:rPr lang="ru-RU" sz="1600" b="1" dirty="0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), Институте точной механики и вычислительной техники АН СССР (</a:t>
            </a:r>
            <a:r>
              <a:rPr lang="en-US" sz="1600" b="1" dirty="0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URL</a:t>
            </a:r>
            <a:r>
              <a:rPr lang="ru-RU" sz="1600" b="1" dirty="0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: </a:t>
            </a:r>
            <a:r>
              <a:rPr lang="ru-RU" sz="1600" b="1" u="sng" dirty="0">
                <a:solidFill>
                  <a:srgbClr val="0563C1"/>
                </a:solidFill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  <a:hlinkClick r:id="rId4"/>
              </a:rPr>
              <a:t>http://www.ipmce.ru/</a:t>
            </a:r>
            <a:r>
              <a:rPr lang="ru-RU" sz="1600" b="1" dirty="0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), в 1993 г. промышленная версия системы фразеологического машинного перевода </a:t>
            </a:r>
            <a:r>
              <a:rPr lang="ru-RU" sz="1600" b="1" u="sng" dirty="0">
                <a:solidFill>
                  <a:srgbClr val="0563C1"/>
                </a:solidFill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RETRANS</a:t>
            </a:r>
            <a:r>
              <a:rPr lang="ru-RU" sz="1600" b="1" dirty="0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 с русского языка на английский и обратно (5,2млн словарных статей) создана под руководством </a:t>
            </a:r>
            <a:r>
              <a:rPr lang="ru-RU" sz="1600" b="1" dirty="0" err="1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Г.Г.Белоногова</a:t>
            </a:r>
            <a:r>
              <a:rPr lang="ru-RU" sz="1600" b="1" dirty="0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 (ВИНИТИ РАН), применялась в министерствах обороны, путей сообщения (1992-2004), транспорта (с 2004 г.), науки и технологий (1997-2000), промышленности, науки и технологий (2000-2004), промышленности и энергетики (2004-2008), промышленности и торговли (с 2008 г.) РФ, Всероссийском научно-техническом информационном центре (ВНТИЦ, с 1993 г. Центр информационных технологий и систем органов исполнительной власти, ЦИТИС, </a:t>
            </a:r>
            <a:r>
              <a:rPr lang="en-US" sz="1600" b="1" dirty="0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URL</a:t>
            </a:r>
            <a:r>
              <a:rPr lang="ru-RU" sz="1600" b="1" dirty="0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: </a:t>
            </a:r>
            <a:r>
              <a:rPr lang="ru-RU" sz="1600" b="1" u="sng" dirty="0">
                <a:solidFill>
                  <a:srgbClr val="0563C1"/>
                </a:solidFill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  <a:hlinkClick r:id="rId5"/>
              </a:rPr>
              <a:t>https://www.citis.ru/</a:t>
            </a:r>
            <a:r>
              <a:rPr lang="ru-RU" sz="1600" b="1" dirty="0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); </a:t>
            </a:r>
          </a:p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ru-RU" sz="1800" b="1" dirty="0">
                <a:solidFill>
                  <a:srgbClr val="00B050"/>
                </a:solidFill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статистические (</a:t>
            </a:r>
            <a:r>
              <a:rPr lang="en-US" sz="1800" b="1" dirty="0">
                <a:solidFill>
                  <a:srgbClr val="00B050"/>
                </a:solidFill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statistical</a:t>
            </a:r>
            <a:r>
              <a:rPr lang="ru-RU" sz="1800" b="1" dirty="0">
                <a:solidFill>
                  <a:srgbClr val="00B050"/>
                </a:solidFill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-</a:t>
            </a:r>
            <a:r>
              <a:rPr lang="en-US" sz="1800" b="1" dirty="0">
                <a:solidFill>
                  <a:srgbClr val="00B050"/>
                </a:solidFill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based</a:t>
            </a:r>
            <a:r>
              <a:rPr lang="ru-RU" sz="1800" b="1" dirty="0">
                <a:solidFill>
                  <a:srgbClr val="00B050"/>
                </a:solidFill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), </a:t>
            </a:r>
            <a:r>
              <a:rPr lang="ru-RU" sz="1600" b="1" dirty="0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программы </a:t>
            </a:r>
            <a:r>
              <a:rPr lang="en-US" sz="1600" b="1" dirty="0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Google </a:t>
            </a:r>
            <a:r>
              <a:rPr lang="ru-RU" sz="1600" b="1" dirty="0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Переводчик, </a:t>
            </a:r>
            <a:r>
              <a:rPr lang="ru-RU" sz="1600" b="1" dirty="0" err="1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Яндекс.Переводчик</a:t>
            </a:r>
            <a:r>
              <a:rPr lang="ru-RU" sz="1600" b="1" dirty="0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, </a:t>
            </a:r>
            <a:r>
              <a:rPr lang="en-US" sz="1600" b="1" dirty="0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ABBYY </a:t>
            </a:r>
            <a:r>
              <a:rPr lang="en-US" sz="1600" b="1" dirty="0" err="1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Lingvo</a:t>
            </a:r>
            <a:r>
              <a:rPr lang="ru-RU" sz="1600" b="1" dirty="0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; в 1949 г. идеи статистического МП опубликованы </a:t>
            </a:r>
            <a:r>
              <a:rPr lang="ru-RU" sz="1600" b="1" dirty="0" err="1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У.Уивером</a:t>
            </a:r>
            <a:r>
              <a:rPr lang="ru-RU" sz="1600" b="1" dirty="0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 (</a:t>
            </a:r>
            <a:r>
              <a:rPr lang="ru-RU" sz="1600" b="1" dirty="0" err="1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W.Weaver</a:t>
            </a:r>
            <a:r>
              <a:rPr lang="ru-RU" sz="1600" b="1" dirty="0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, 1894-1978, </a:t>
            </a:r>
            <a:r>
              <a:rPr lang="en-US" sz="1600" b="1" dirty="0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Translation</a:t>
            </a:r>
            <a:r>
              <a:rPr lang="ru-RU" sz="1600" b="1" dirty="0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. </a:t>
            </a:r>
            <a:r>
              <a:rPr lang="en-US" sz="1600" b="1" dirty="0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In</a:t>
            </a:r>
            <a:r>
              <a:rPr lang="ru-RU" sz="1600" b="1" dirty="0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: </a:t>
            </a:r>
            <a:r>
              <a:rPr lang="en-US" sz="1600" b="1" dirty="0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Machine Translation of Languages</a:t>
            </a:r>
            <a:r>
              <a:rPr lang="ru-RU" sz="1600" b="1" dirty="0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, </a:t>
            </a:r>
            <a:r>
              <a:rPr lang="en-US" sz="1600" b="1" dirty="0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W</a:t>
            </a:r>
            <a:r>
              <a:rPr lang="ru-RU" sz="1600" b="1" dirty="0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.</a:t>
            </a:r>
            <a:r>
              <a:rPr lang="en-US" sz="1600" b="1" dirty="0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N</a:t>
            </a:r>
            <a:r>
              <a:rPr lang="ru-RU" sz="1600" b="1" dirty="0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.</a:t>
            </a:r>
            <a:r>
              <a:rPr lang="en-US" sz="1600" b="1" dirty="0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Locke and A</a:t>
            </a:r>
            <a:r>
              <a:rPr lang="ru-RU" sz="1600" b="1" dirty="0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.</a:t>
            </a:r>
            <a:r>
              <a:rPr lang="en-US" sz="1600" b="1" dirty="0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D</a:t>
            </a:r>
            <a:r>
              <a:rPr lang="ru-RU" sz="1600" b="1" dirty="0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.</a:t>
            </a:r>
            <a:r>
              <a:rPr lang="en-US" sz="1600" b="1" dirty="0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Booth</a:t>
            </a:r>
            <a:r>
              <a:rPr lang="ru-RU" sz="1600" b="1" dirty="0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, </a:t>
            </a:r>
            <a:r>
              <a:rPr lang="en-US" sz="1600" b="1" dirty="0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eds</a:t>
            </a:r>
            <a:r>
              <a:rPr lang="ru-RU" sz="1600" b="1" dirty="0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., </a:t>
            </a:r>
            <a:r>
              <a:rPr lang="en-US" sz="1600" b="1" dirty="0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Technology Press of M</a:t>
            </a:r>
            <a:r>
              <a:rPr lang="ru-RU" sz="1600" b="1" dirty="0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.</a:t>
            </a:r>
            <a:r>
              <a:rPr lang="en-US" sz="1600" b="1" dirty="0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I</a:t>
            </a:r>
            <a:r>
              <a:rPr lang="ru-RU" sz="1600" b="1" dirty="0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.</a:t>
            </a:r>
            <a:r>
              <a:rPr lang="en-US" sz="1600" b="1" dirty="0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T</a:t>
            </a:r>
            <a:r>
              <a:rPr lang="ru-RU" sz="1600" b="1" dirty="0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., </a:t>
            </a:r>
            <a:r>
              <a:rPr lang="en-US" sz="1600" b="1" dirty="0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Wiley</a:t>
            </a:r>
            <a:r>
              <a:rPr lang="ru-RU" sz="1600" b="1" dirty="0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, </a:t>
            </a:r>
            <a:r>
              <a:rPr lang="en-US" sz="1600" b="1" dirty="0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New York</a:t>
            </a:r>
            <a:r>
              <a:rPr lang="ru-RU" sz="1600" b="1" dirty="0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, 1955, </a:t>
            </a:r>
            <a:r>
              <a:rPr lang="en-US" sz="1600" b="1" dirty="0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pp</a:t>
            </a:r>
            <a:r>
              <a:rPr lang="ru-RU" sz="1600" b="1" dirty="0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. 15–23), с 1953 г. разрабатывали МП с русского на английский язык в Отделе зарубежных технологий ВВС США, с 1954 г. – в компании </a:t>
            </a:r>
            <a:r>
              <a:rPr lang="en-US" sz="1600" b="1" dirty="0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IBM</a:t>
            </a:r>
            <a:r>
              <a:rPr lang="ru-RU" sz="1600" b="1" dirty="0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 (в 1954 г. МП на ЭВМ “</a:t>
            </a:r>
            <a:r>
              <a:rPr lang="en-US" sz="1600" b="1" dirty="0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Mark I</a:t>
            </a:r>
            <a:r>
              <a:rPr lang="ru-RU" sz="1600" b="1" dirty="0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”), с</a:t>
            </a:r>
            <a:r>
              <a:rPr lang="en-US" sz="1600" b="1" dirty="0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 </a:t>
            </a:r>
            <a:r>
              <a:rPr lang="ru-RU" sz="1600" b="1" dirty="0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1990-х гг. – компании </a:t>
            </a:r>
            <a:r>
              <a:rPr lang="en-US" sz="1600" b="1" dirty="0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Google</a:t>
            </a:r>
            <a:r>
              <a:rPr lang="ru-RU" sz="1600" b="1" dirty="0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, </a:t>
            </a:r>
            <a:r>
              <a:rPr lang="en-US" sz="1600" b="1" dirty="0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Microsoft</a:t>
            </a:r>
            <a:r>
              <a:rPr lang="ru-RU" sz="1600" b="1" dirty="0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, </a:t>
            </a:r>
            <a:r>
              <a:rPr lang="en-US" sz="1600" b="1" dirty="0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Language Weaver</a:t>
            </a:r>
            <a:r>
              <a:rPr lang="ru-RU" sz="1600" b="1" dirty="0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 (</a:t>
            </a:r>
            <a:r>
              <a:rPr lang="en-US" sz="1600" b="1" dirty="0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c</a:t>
            </a:r>
            <a:r>
              <a:rPr lang="ru-RU" sz="1600" b="1" dirty="0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 2002 г.; 2010 г. </a:t>
            </a:r>
            <a:r>
              <a:rPr lang="en-US" sz="1600" b="1" dirty="0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SDL Language Weaver</a:t>
            </a:r>
            <a:r>
              <a:rPr lang="ru-RU" sz="1600" b="1" dirty="0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, </a:t>
            </a:r>
            <a:r>
              <a:rPr lang="en-US" sz="1600" b="1" dirty="0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URL</a:t>
            </a:r>
            <a:r>
              <a:rPr lang="ru-RU" sz="1600" b="1" dirty="0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: </a:t>
            </a:r>
            <a:r>
              <a:rPr lang="en-US" sz="1600" b="1" u="sng" dirty="0">
                <a:solidFill>
                  <a:srgbClr val="0563C1"/>
                </a:solidFill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  <a:hlinkClick r:id="rId6"/>
              </a:rPr>
              <a:t>https</a:t>
            </a:r>
            <a:r>
              <a:rPr lang="ru-RU" sz="1600" b="1" u="sng" dirty="0">
                <a:solidFill>
                  <a:srgbClr val="0563C1"/>
                </a:solidFill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  <a:hlinkClick r:id="rId6"/>
              </a:rPr>
              <a:t>://</a:t>
            </a:r>
            <a:r>
              <a:rPr lang="en-US" sz="1600" b="1" u="sng" dirty="0">
                <a:solidFill>
                  <a:srgbClr val="0563C1"/>
                </a:solidFill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  <a:hlinkClick r:id="rId6"/>
              </a:rPr>
              <a:t>www</a:t>
            </a:r>
            <a:r>
              <a:rPr lang="ru-RU" sz="1600" b="1" u="sng" dirty="0">
                <a:solidFill>
                  <a:srgbClr val="0563C1"/>
                </a:solidFill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  <a:hlinkClick r:id="rId6"/>
              </a:rPr>
              <a:t>.</a:t>
            </a:r>
            <a:r>
              <a:rPr lang="en-US" sz="1600" b="1" u="sng" dirty="0" err="1">
                <a:solidFill>
                  <a:srgbClr val="0563C1"/>
                </a:solidFill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  <a:hlinkClick r:id="rId6"/>
              </a:rPr>
              <a:t>sdl</a:t>
            </a:r>
            <a:r>
              <a:rPr lang="ru-RU" sz="1600" b="1" u="sng" dirty="0">
                <a:solidFill>
                  <a:srgbClr val="0563C1"/>
                </a:solidFill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  <a:hlinkClick r:id="rId6"/>
              </a:rPr>
              <a:t>.</a:t>
            </a:r>
            <a:r>
              <a:rPr lang="en-US" sz="1600" b="1" u="sng" dirty="0">
                <a:solidFill>
                  <a:srgbClr val="0563C1"/>
                </a:solidFill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  <a:hlinkClick r:id="rId6"/>
              </a:rPr>
              <a:t>com</a:t>
            </a:r>
            <a:r>
              <a:rPr lang="ru-RU" sz="1600" b="1" u="sng" dirty="0">
                <a:solidFill>
                  <a:srgbClr val="0563C1"/>
                </a:solidFill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  <a:hlinkClick r:id="rId6"/>
              </a:rPr>
              <a:t>/</a:t>
            </a:r>
            <a:r>
              <a:rPr lang="ru-RU" sz="1600" b="1" dirty="0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), Яндекс; </a:t>
            </a:r>
          </a:p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ru-RU" sz="1800" b="1" dirty="0">
                <a:solidFill>
                  <a:srgbClr val="00B050"/>
                </a:solidFill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нейронные</a:t>
            </a:r>
            <a:r>
              <a:rPr lang="en-US" sz="1600" b="1" dirty="0">
                <a:solidFill>
                  <a:srgbClr val="002060"/>
                </a:solidFill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 (</a:t>
            </a:r>
            <a:r>
              <a:rPr lang="ru-RU" sz="1600" b="1" dirty="0">
                <a:solidFill>
                  <a:srgbClr val="002060"/>
                </a:solidFill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нейронный МП</a:t>
            </a:r>
            <a:r>
              <a:rPr lang="en-US" sz="1600" b="1" dirty="0">
                <a:solidFill>
                  <a:srgbClr val="002060"/>
                </a:solidFill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, Neural Machine Translation, NMT). </a:t>
            </a:r>
            <a:r>
              <a:rPr lang="ru-RU" sz="1600" b="1" dirty="0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Большинство современных систем МП – гибридные, сочетают правила, статистику и нейронные сети. </a:t>
            </a:r>
          </a:p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endParaRPr lang="ru-RU" sz="2800" dirty="0">
              <a:effectLst/>
              <a:latin typeface="Calibri" panose="020F0502020204030204" pitchFamily="34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261093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AB37B823-C4D1-4F32-BB58-F8CAFF44E7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90435"/>
            <a:ext cx="9144000" cy="1175657"/>
          </a:xfrm>
        </p:spPr>
        <p:txBody>
          <a:bodyPr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4000" b="1" dirty="0">
                <a:solidFill>
                  <a:srgbClr val="FF0000"/>
                </a:solidFill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Функции</a:t>
            </a:r>
            <a:r>
              <a:rPr lang="ru-RU" sz="4000" b="1" i="1" dirty="0">
                <a:solidFill>
                  <a:srgbClr val="FF0000"/>
                </a:solidFill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 </a:t>
            </a:r>
            <a:r>
              <a:rPr lang="ru-RU" sz="4000" b="1" dirty="0">
                <a:solidFill>
                  <a:srgbClr val="FF0000"/>
                </a:solidFill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систем машинного перевода научно-технических документов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FA3A2721-4457-4067-A316-61B5747CFE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1065" y="1266092"/>
            <a:ext cx="8801400" cy="4860073"/>
          </a:xfrm>
        </p:spPr>
        <p:txBody>
          <a:bodyPr/>
          <a:lstStyle/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ru-RU" sz="2400" b="1" dirty="0">
                <a:solidFill>
                  <a:srgbClr val="00B050"/>
                </a:solidFill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перевод документов с сохранением форматирования</a:t>
            </a:r>
            <a:r>
              <a:rPr lang="ru-RU" sz="2000" b="1" dirty="0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, 70 форматов (</a:t>
            </a:r>
            <a:r>
              <a:rPr lang="ru-RU" sz="2000" b="1" dirty="0" err="1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doc</a:t>
            </a:r>
            <a:r>
              <a:rPr lang="ru-RU" sz="2000" b="1" dirty="0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(x), </a:t>
            </a:r>
            <a:r>
              <a:rPr lang="ru-RU" sz="2000" b="1" dirty="0" err="1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html</a:t>
            </a:r>
            <a:r>
              <a:rPr lang="ru-RU" sz="2000" b="1" dirty="0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, </a:t>
            </a:r>
            <a:r>
              <a:rPr lang="ru-RU" sz="2000" b="1" dirty="0" err="1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jpeg</a:t>
            </a:r>
            <a:r>
              <a:rPr lang="ru-RU" sz="2000" b="1" dirty="0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, </a:t>
            </a:r>
            <a:r>
              <a:rPr lang="ru-RU" sz="2000" b="1" dirty="0" err="1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ods</a:t>
            </a:r>
            <a:r>
              <a:rPr lang="ru-RU" sz="2000" b="1" dirty="0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, </a:t>
            </a:r>
            <a:r>
              <a:rPr lang="ru-RU" sz="2000" b="1" dirty="0" err="1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odt</a:t>
            </a:r>
            <a:r>
              <a:rPr lang="ru-RU" sz="2000" b="1" dirty="0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, </a:t>
            </a:r>
            <a:r>
              <a:rPr lang="ru-RU" sz="2000" b="1" dirty="0" err="1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pdf</a:t>
            </a:r>
            <a:r>
              <a:rPr lang="ru-RU" sz="2000" b="1" dirty="0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, </a:t>
            </a:r>
            <a:r>
              <a:rPr lang="ru-RU" sz="2000" b="1" dirty="0" err="1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png</a:t>
            </a:r>
            <a:r>
              <a:rPr lang="ru-RU" sz="2000" b="1" dirty="0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, </a:t>
            </a:r>
            <a:r>
              <a:rPr lang="ru-RU" sz="2000" b="1" dirty="0" err="1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ppt</a:t>
            </a:r>
            <a:r>
              <a:rPr lang="ru-RU" sz="2000" b="1" dirty="0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(x), </a:t>
            </a:r>
            <a:r>
              <a:rPr lang="ru-RU" sz="2000" b="1" dirty="0" err="1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rtf</a:t>
            </a:r>
            <a:r>
              <a:rPr lang="ru-RU" sz="2000" b="1" dirty="0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, </a:t>
            </a:r>
            <a:r>
              <a:rPr lang="ru-RU" sz="2000" b="1" dirty="0" err="1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tiff</a:t>
            </a:r>
            <a:r>
              <a:rPr lang="ru-RU" sz="2000" b="1" dirty="0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. </a:t>
            </a:r>
            <a:r>
              <a:rPr lang="ru-RU" sz="2000" b="1" dirty="0" err="1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ttx</a:t>
            </a:r>
            <a:r>
              <a:rPr lang="ru-RU" sz="2000" b="1" dirty="0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, </a:t>
            </a:r>
            <a:r>
              <a:rPr lang="ru-RU" sz="2000" b="1" dirty="0" err="1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txt</a:t>
            </a:r>
            <a:r>
              <a:rPr lang="ru-RU" sz="2000" b="1" dirty="0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, </a:t>
            </a:r>
            <a:r>
              <a:rPr lang="ru-RU" sz="2000" b="1" dirty="0" err="1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xls</a:t>
            </a:r>
            <a:r>
              <a:rPr lang="ru-RU" sz="2000" b="1" dirty="0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(x), </a:t>
            </a:r>
            <a:r>
              <a:rPr lang="ru-RU" sz="2000" b="1" dirty="0" err="1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xml</a:t>
            </a:r>
            <a:r>
              <a:rPr lang="ru-RU" sz="2000" b="1" dirty="0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); </a:t>
            </a:r>
            <a:endParaRPr lang="ru-RU" sz="1800" b="1" dirty="0">
              <a:effectLst/>
              <a:latin typeface="Arial Narrow" panose="020B0606020202030204" pitchFamily="34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ru-RU" sz="2400" b="1" dirty="0">
                <a:solidFill>
                  <a:srgbClr val="00B050"/>
                </a:solidFill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подключение и редактирование </a:t>
            </a:r>
            <a:r>
              <a:rPr lang="ru-RU" sz="2000" b="1" dirty="0">
                <a:solidFill>
                  <a:srgbClr val="00B050"/>
                </a:solidFill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БД </a:t>
            </a:r>
            <a:r>
              <a:rPr lang="ru-RU" sz="2000" b="1" dirty="0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памяти переводов (ПП); </a:t>
            </a:r>
            <a:endParaRPr lang="ru-RU" sz="1800" b="1" dirty="0">
              <a:effectLst/>
              <a:latin typeface="Arial Narrow" panose="020B0606020202030204" pitchFamily="34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ru-RU" sz="2400" b="1" dirty="0">
                <a:solidFill>
                  <a:srgbClr val="00B050"/>
                </a:solidFill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интеграция с автоматизированными системами перевода </a:t>
            </a:r>
            <a:r>
              <a:rPr lang="ru-RU" sz="2000" b="1" dirty="0" err="1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Trados</a:t>
            </a:r>
            <a:r>
              <a:rPr lang="ru-RU" sz="2000" b="1" dirty="0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 (</a:t>
            </a:r>
            <a:r>
              <a:rPr lang="en-US" sz="2000" b="1" dirty="0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URL</a:t>
            </a:r>
            <a:r>
              <a:rPr lang="ru-RU" sz="2000" b="1" dirty="0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: </a:t>
            </a:r>
            <a:r>
              <a:rPr lang="ru-RU" sz="2000" b="1" u="sng" dirty="0">
                <a:solidFill>
                  <a:srgbClr val="0563C1"/>
                </a:solidFill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  <a:hlinkClick r:id="rId2"/>
              </a:rPr>
              <a:t>https://www.tra-service.ru/trialrequest</a:t>
            </a:r>
            <a:r>
              <a:rPr lang="ru-RU" sz="2000" b="1" dirty="0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), </a:t>
            </a:r>
            <a:r>
              <a:rPr lang="ru-RU" sz="2000" b="1" dirty="0" err="1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Memsource</a:t>
            </a:r>
            <a:r>
              <a:rPr lang="ru-RU" sz="2000" b="1" dirty="0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 (</a:t>
            </a:r>
            <a:r>
              <a:rPr lang="en-US" sz="2000" b="1" dirty="0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URL</a:t>
            </a:r>
            <a:r>
              <a:rPr lang="ru-RU" sz="2000" b="1" dirty="0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: </a:t>
            </a:r>
            <a:r>
              <a:rPr lang="ru-RU" sz="2000" b="1" u="sng" dirty="0">
                <a:solidFill>
                  <a:srgbClr val="0563C1"/>
                </a:solidFill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  <a:hlinkClick r:id="rId3"/>
              </a:rPr>
              <a:t>https://www.memsource.com/ru/</a:t>
            </a:r>
            <a:r>
              <a:rPr lang="ru-RU" sz="2000" b="1" dirty="0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); </a:t>
            </a:r>
            <a:endParaRPr lang="ru-RU" sz="1800" b="1" dirty="0">
              <a:effectLst/>
              <a:latin typeface="Arial Narrow" panose="020B0606020202030204" pitchFamily="34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ru-RU" sz="2400" b="1" dirty="0">
                <a:solidFill>
                  <a:srgbClr val="00B050"/>
                </a:solidFill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распознавание языка, тематики </a:t>
            </a:r>
            <a:r>
              <a:rPr lang="ru-RU" sz="2000" b="1" dirty="0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текста; </a:t>
            </a:r>
            <a:endParaRPr lang="ru-RU" sz="1800" b="1" dirty="0">
              <a:effectLst/>
              <a:latin typeface="Arial Narrow" panose="020B0606020202030204" pitchFamily="34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ru-RU" sz="2400" b="1" dirty="0">
                <a:solidFill>
                  <a:srgbClr val="002060"/>
                </a:solidFill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конфиденциальность </a:t>
            </a:r>
            <a:r>
              <a:rPr lang="ru-RU" sz="2000" b="1" dirty="0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переводов в офлайн-режиме; </a:t>
            </a:r>
            <a:endParaRPr lang="ru-RU" sz="1800" b="1" dirty="0">
              <a:effectLst/>
              <a:latin typeface="Arial Narrow" panose="020B0606020202030204" pitchFamily="34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ru-RU" sz="2400" b="1" dirty="0">
                <a:solidFill>
                  <a:srgbClr val="00B050"/>
                </a:solidFill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поддержка операционных систем </a:t>
            </a:r>
            <a:r>
              <a:rPr lang="en-US" sz="2000" b="1" dirty="0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Windows</a:t>
            </a:r>
            <a:r>
              <a:rPr lang="ru-RU" sz="2000" b="1" dirty="0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, </a:t>
            </a:r>
            <a:r>
              <a:rPr lang="en-US" sz="2000" b="1" dirty="0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MacOS</a:t>
            </a:r>
            <a:r>
              <a:rPr lang="ru-RU" sz="2000" b="1" dirty="0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, </a:t>
            </a:r>
            <a:r>
              <a:rPr lang="en-US" sz="2000" b="1" dirty="0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Linux</a:t>
            </a:r>
            <a:r>
              <a:rPr lang="ru-RU" sz="2000" b="1" dirty="0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, </a:t>
            </a:r>
            <a:r>
              <a:rPr lang="en-US" sz="2000" b="1" dirty="0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Android</a:t>
            </a:r>
            <a:r>
              <a:rPr lang="ru-RU" sz="2000" b="1" dirty="0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, </a:t>
            </a:r>
            <a:r>
              <a:rPr lang="en-US" sz="2000" b="1" dirty="0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iOS</a:t>
            </a:r>
            <a:r>
              <a:rPr lang="ru-RU" sz="2000" b="1" dirty="0">
                <a:effectLst/>
                <a:latin typeface="Arial Narrow" panose="020B0606020202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;</a:t>
            </a:r>
            <a:endParaRPr lang="ru-RU" sz="1800" b="1" dirty="0">
              <a:effectLst/>
              <a:latin typeface="Arial Narrow" panose="020B0606020202030204" pitchFamily="34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ru-RU" sz="2400" b="1" dirty="0">
                <a:solidFill>
                  <a:srgbClr val="00B050"/>
                </a:solidFill>
                <a:effectLst/>
                <a:latin typeface="Arial Narrow" panose="020B0606020202030204" pitchFamily="34" charset="0"/>
                <a:ea typeface="Yu Mincho" panose="02020400000000000000" pitchFamily="18" charset="-128"/>
              </a:rPr>
              <a:t>интерфейс приложения</a:t>
            </a:r>
            <a:r>
              <a:rPr lang="ru-RU" sz="2400" b="1" dirty="0">
                <a:solidFill>
                  <a:srgbClr val="002060"/>
                </a:solidFill>
                <a:effectLst/>
                <a:latin typeface="Arial Narrow" panose="020B0606020202030204" pitchFamily="34" charset="0"/>
                <a:ea typeface="Yu Mincho" panose="02020400000000000000" pitchFamily="18" charset="-128"/>
              </a:rPr>
              <a:t> </a:t>
            </a:r>
            <a:r>
              <a:rPr lang="en-US" sz="2000" b="1" dirty="0">
                <a:effectLst/>
                <a:latin typeface="Arial Narrow" panose="020B0606020202030204" pitchFamily="34" charset="0"/>
                <a:ea typeface="Yu Mincho" panose="02020400000000000000" pitchFamily="18" charset="-128"/>
              </a:rPr>
              <a:t>API</a:t>
            </a:r>
            <a:r>
              <a:rPr lang="ru-RU" sz="2000" b="1" dirty="0">
                <a:effectLst/>
                <a:latin typeface="Arial Narrow" panose="020B0606020202030204" pitchFamily="34" charset="0"/>
                <a:ea typeface="Yu Mincho" panose="02020400000000000000" pitchFamily="18" charset="-128"/>
              </a:rPr>
              <a:t> (</a:t>
            </a:r>
            <a:r>
              <a:rPr lang="en-US" sz="2000" b="1" dirty="0">
                <a:effectLst/>
                <a:latin typeface="Arial Narrow" panose="020B0606020202030204" pitchFamily="34" charset="0"/>
                <a:ea typeface="Yu Mincho" panose="02020400000000000000" pitchFamily="18" charset="-128"/>
              </a:rPr>
              <a:t>application programming interface</a:t>
            </a:r>
            <a:r>
              <a:rPr lang="ru-RU" sz="2000" b="1" dirty="0">
                <a:effectLst/>
                <a:latin typeface="Arial Narrow" panose="020B0606020202030204" pitchFamily="34" charset="0"/>
                <a:ea typeface="Yu Mincho" panose="02020400000000000000" pitchFamily="18" charset="-128"/>
              </a:rPr>
              <a:t>) и </a:t>
            </a:r>
            <a:r>
              <a:rPr lang="en-US" sz="2000" b="1" dirty="0">
                <a:effectLst/>
                <a:latin typeface="Arial Narrow" panose="020B0606020202030204" pitchFamily="34" charset="0"/>
                <a:ea typeface="Yu Mincho" panose="02020400000000000000" pitchFamily="18" charset="-128"/>
              </a:rPr>
              <a:t>SDK</a:t>
            </a:r>
            <a:r>
              <a:rPr lang="ru-RU" sz="2000" b="1" dirty="0">
                <a:effectLst/>
                <a:latin typeface="Arial Narrow" panose="020B0606020202030204" pitchFamily="34" charset="0"/>
                <a:ea typeface="Yu Mincho" panose="02020400000000000000" pitchFamily="18" charset="-128"/>
              </a:rPr>
              <a:t> (</a:t>
            </a:r>
            <a:r>
              <a:rPr lang="en-US" sz="2000" b="1" dirty="0">
                <a:effectLst/>
                <a:latin typeface="Arial Narrow" panose="020B0606020202030204" pitchFamily="34" charset="0"/>
                <a:ea typeface="Yu Mincho" panose="02020400000000000000" pitchFamily="18" charset="-128"/>
              </a:rPr>
              <a:t>software development kit</a:t>
            </a:r>
            <a:r>
              <a:rPr lang="ru-RU" sz="2000" b="1" dirty="0">
                <a:effectLst/>
                <a:latin typeface="Arial Narrow" panose="020B0606020202030204" pitchFamily="34" charset="0"/>
                <a:ea typeface="Yu Mincho" panose="02020400000000000000" pitchFamily="18" charset="-128"/>
              </a:rPr>
              <a:t>) для интеграции функций перевода и анализа текстов (выделение сущностей, фактов, связей, смысловой структуры документа). </a:t>
            </a:r>
            <a:endParaRPr lang="ru-RU" sz="2000" b="1" dirty="0">
              <a:latin typeface="Arial Narrow" panose="020B0606020202030204" pitchFamily="34" charset="0"/>
            </a:endParaRPr>
          </a:p>
        </p:txBody>
      </p:sp>
      <p:pic>
        <p:nvPicPr>
          <p:cNvPr id="7" name="Рисунок 6">
            <a:extLst>
              <a:ext uri="{FF2B5EF4-FFF2-40B4-BE49-F238E27FC236}">
                <a16:creationId xmlns="" xmlns:a16="http://schemas.microsoft.com/office/drawing/2014/main" id="{CDB6B964-FF2A-4FBD-9FE5-AE0CD6B8AE7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1299" y="6224974"/>
            <a:ext cx="8900931" cy="5425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850590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364</TotalTime>
  <Words>1189</Words>
  <Application>Microsoft Office PowerPoint</Application>
  <PresentationFormat>Экран (4:3)</PresentationFormat>
  <Paragraphs>116</Paragraphs>
  <Slides>15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15</vt:i4>
      </vt:variant>
    </vt:vector>
  </HeadingPairs>
  <TitlesOfParts>
    <vt:vector size="17" baseType="lpstr">
      <vt:lpstr>Тема Office</vt:lpstr>
      <vt:lpstr>Оформление по умолчанию</vt:lpstr>
      <vt:lpstr>СИСТЕМЫ МАШИННОГО И АВТОМАТИЗИРОВАННОГО ПЕРЕВОДА НАУЧНО-ТЕХНИЧЕСКИХ ДОКУМЕНТОВ</vt:lpstr>
      <vt:lpstr>Презентация PowerPoint</vt:lpstr>
      <vt:lpstr>При переводе научно-технических документов учитываются стандарты</vt:lpstr>
      <vt:lpstr>Программы распознавания текстов, символов и форм для подготовки переводов</vt:lpstr>
      <vt:lpstr>Программы проверки орфографии и редактирования документов для переводов</vt:lpstr>
      <vt:lpstr>1. Электронные словари </vt:lpstr>
      <vt:lpstr>1. Электронные словари (2)</vt:lpstr>
      <vt:lpstr>2. Системы переводов научно-технических документов 2.1. Системы машинного перевода научно-технических документов</vt:lpstr>
      <vt:lpstr>Функции систем машинного перевода научно-технических документов</vt:lpstr>
      <vt:lpstr>Системы машинного перевода научно-технических документов</vt:lpstr>
      <vt:lpstr>Системы машинного перевода научно-технических документов (2)</vt:lpstr>
      <vt:lpstr>Системы машинного перевода научно-технических документов (3)</vt:lpstr>
      <vt:lpstr>2.2. Системы автоматизированного перевода научно-технических документов</vt:lpstr>
      <vt:lpstr>Системы автоматизированного перевода научно-технических документов (2)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ТЕХНОЛОГИЧЕСКАЯ СИСТЕМА АВТОМАТИЗИРОВАННОГО И АВТОМАТИЧЕСКОГО ОПРЕДЕЛЕНИЯ ТЕМАТИКИ ЭЛЕКТРОННЫХ И БУМАЖНЫХ ДОКУМЕНТОВ РОССИЙСКОЙ И МИРОВОЙ  НАУЧНО-ТЕХНИЧЕСКОЙ ЛИТЕРАТУРЫ ВИНИТИ РАН</dc:title>
  <dc:creator>Анна Анна</dc:creator>
  <cp:lastModifiedBy>Панасина Ольга Петровна</cp:lastModifiedBy>
  <cp:revision>32</cp:revision>
  <dcterms:created xsi:type="dcterms:W3CDTF">2020-11-18T10:50:06Z</dcterms:created>
  <dcterms:modified xsi:type="dcterms:W3CDTF">2020-11-20T05:58:05Z</dcterms:modified>
</cp:coreProperties>
</file>