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6" r:id="rId4"/>
    <p:sldId id="266" r:id="rId5"/>
    <p:sldId id="262" r:id="rId6"/>
    <p:sldId id="267" r:id="rId7"/>
    <p:sldId id="288" r:id="rId8"/>
    <p:sldId id="260" r:id="rId9"/>
    <p:sldId id="289" r:id="rId10"/>
    <p:sldId id="290" r:id="rId11"/>
    <p:sldId id="291" r:id="rId12"/>
    <p:sldId id="285" r:id="rId13"/>
    <p:sldId id="271" r:id="rId14"/>
    <p:sldId id="273" r:id="rId15"/>
    <p:sldId id="276" r:id="rId16"/>
    <p:sldId id="277" r:id="rId17"/>
    <p:sldId id="278" r:id="rId18"/>
    <p:sldId id="282" r:id="rId19"/>
    <p:sldId id="283" r:id="rId20"/>
    <p:sldId id="284" r:id="rId21"/>
    <p:sldId id="287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396A3E-EBF9-4581-9E06-B19B777C8156}">
          <p14:sldIdLst>
            <p14:sldId id="256"/>
            <p14:sldId id="259"/>
            <p14:sldId id="286"/>
            <p14:sldId id="266"/>
            <p14:sldId id="262"/>
            <p14:sldId id="267"/>
            <p14:sldId id="288"/>
            <p14:sldId id="260"/>
            <p14:sldId id="289"/>
            <p14:sldId id="290"/>
            <p14:sldId id="291"/>
            <p14:sldId id="285"/>
            <p14:sldId id="271"/>
            <p14:sldId id="273"/>
          </p14:sldIdLst>
        </p14:section>
        <p14:section name="Раздел без заголовка" id="{6C5DDA24-222F-4B04-B254-F60A52EE2FBC}">
          <p14:sldIdLst>
            <p14:sldId id="276"/>
            <p14:sldId id="277"/>
            <p14:sldId id="278"/>
            <p14:sldId id="282"/>
            <p14:sldId id="283"/>
            <p14:sldId id="284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A06"/>
    <a:srgbClr val="3FA365"/>
    <a:srgbClr val="7ABC32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123590"/>
            <a:ext cx="8551480" cy="859205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</a:rPr>
              <a:t>Муравицкая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Римма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Арамовна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заведующий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научно-библиографическим отделом 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обслуживания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удаленных пользователей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965" y="3749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</a:rPr>
              <a:t>Государственное учреждение</a:t>
            </a:r>
            <a:br>
              <a:rPr lang="ru-RU" alt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</a:rPr>
              <a:t>«Белорусская сельскохозяйственная библиотека им. И.С. </a:t>
            </a:r>
            <a:r>
              <a:rPr lang="ru-RU" altLang="ru-RU" b="1" dirty="0" err="1">
                <a:solidFill>
                  <a:schemeClr val="accent3">
                    <a:lumMod val="50000"/>
                  </a:schemeClr>
                </a:solidFill>
              </a:rPr>
              <a:t>Лупиновича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</a:rPr>
              <a:t>»</a:t>
            </a:r>
            <a:r>
              <a:rPr lang="en-US" alt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</a:rPr>
              <a:t>Национальной академии наук Беларуси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60" y="985720"/>
            <a:ext cx="8551479" cy="565008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976015" y="985720"/>
            <a:ext cx="3206805" cy="61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823310" y="2665475"/>
            <a:ext cx="1527050" cy="458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76015" y="4192525"/>
            <a:ext cx="1527050" cy="61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6260" y="6024985"/>
            <a:ext cx="1374345" cy="763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901950"/>
            <a:ext cx="6719020" cy="3664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2021 </a:t>
            </a:r>
            <a:r>
              <a:rPr lang="ru-RU" sz="3600" b="1" dirty="0"/>
              <a:t>год </a:t>
            </a:r>
            <a:r>
              <a:rPr lang="ru-RU" sz="3600" b="1" dirty="0" smtClean="0"/>
              <a:t>– в БелСХБ от пользователей учреждений высшего образования аграрного профиля поступило 4811 запросов на </a:t>
            </a:r>
            <a:r>
              <a:rPr lang="ru-RU" sz="3600" b="1" dirty="0"/>
              <a:t>доставку полных текстов </a:t>
            </a:r>
            <a:r>
              <a:rPr lang="ru-RU" sz="3600" b="1" dirty="0" smtClean="0"/>
              <a:t>документов.      </a:t>
            </a:r>
            <a:endParaRPr lang="ru-RU" sz="3600" b="1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69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85720"/>
            <a:ext cx="9144000" cy="5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130"/>
            <a:ext cx="9144000" cy="519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5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54" y="985720"/>
            <a:ext cx="3610156" cy="5650085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2489" y="4956050"/>
            <a:ext cx="7024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2A5A0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ДОСТАВКА ДОКУМЕНТОВ ИЗ ДРУГИХ БИБЛИОТЕК И ИНФОРМАЦИОННЫХ ЦЕНТРОВ В 2021 ГОДУ</a:t>
            </a:r>
            <a:endParaRPr lang="ru-RU" sz="1600" b="1" dirty="0">
              <a:solidFill>
                <a:srgbClr val="2A5A0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64814"/>
              </p:ext>
            </p:extLst>
          </p:nvPr>
        </p:nvGraphicFramePr>
        <p:xfrm>
          <a:off x="2892244" y="1443835"/>
          <a:ext cx="3512215" cy="3206805"/>
        </p:xfrm>
        <a:graphic>
          <a:graphicData uri="http://schemas.openxmlformats.org/drawingml/2006/table">
            <a:tbl>
              <a:tblPr/>
              <a:tblGrid>
                <a:gridCol w="1525906">
                  <a:extLst>
                    <a:ext uri="{9D8B030D-6E8A-4147-A177-3AD203B41FA5}">
                      <a16:colId xmlns:a16="http://schemas.microsoft.com/office/drawing/2014/main" val="407405290"/>
                    </a:ext>
                  </a:extLst>
                </a:gridCol>
                <a:gridCol w="1986309">
                  <a:extLst>
                    <a:ext uri="{9D8B030D-6E8A-4147-A177-3AD203B41FA5}">
                      <a16:colId xmlns:a16="http://schemas.microsoft.com/office/drawing/2014/main" val="3512815104"/>
                    </a:ext>
                  </a:extLst>
                </a:gridCol>
              </a:tblGrid>
              <a:tr h="532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Arial Cyr" panose="020B0604020202020204" pitchFamily="34" charset="0"/>
                        </a:rPr>
                        <a:t>Страна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  Кол-во полученных документов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927848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Беларусь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412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917024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Бельгия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5 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149139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Германия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884750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Польша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63322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Россия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255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12898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Словакия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067102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США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113010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Украина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051280"/>
                  </a:ext>
                </a:extLst>
              </a:tr>
              <a:tr h="266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Чехия</a:t>
                      </a:r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Arial Cyr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62371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Arial Cyr" panose="020B0604020202020204" pitchFamily="34" charset="0"/>
                        </a:rPr>
                        <a:t> Итого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 Cyr" panose="020B0604020202020204" pitchFamily="34" charset="0"/>
                        </a:rPr>
                        <a:t>832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72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985719"/>
            <a:ext cx="8398775" cy="53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6" descr="C:\Users\svo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985720"/>
            <a:ext cx="8398775" cy="519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9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6260" y="1443835"/>
            <a:ext cx="8551480" cy="4581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БелСХБ </a:t>
            </a:r>
            <a:r>
              <a:rPr lang="ru-RU" b="1" dirty="0" smtClean="0"/>
              <a:t>оказывает услуги:</a:t>
            </a:r>
          </a:p>
          <a:p>
            <a:pPr marL="0" indent="0" algn="ctr">
              <a:buNone/>
            </a:pPr>
            <a:r>
              <a:rPr lang="ru-RU" b="1" dirty="0" smtClean="0"/>
              <a:t> по определению </a:t>
            </a:r>
            <a:r>
              <a:rPr lang="ru-RU" b="1" dirty="0" err="1" smtClean="0"/>
              <a:t>наукометрических</a:t>
            </a:r>
            <a:r>
              <a:rPr lang="ru-RU" b="1" dirty="0" smtClean="0"/>
              <a:t> показателей публикационной активности авторов и организаций с использованием международных индексов цитирования – </a:t>
            </a:r>
            <a:r>
              <a:rPr lang="en-US" b="1" dirty="0"/>
              <a:t>Web of </a:t>
            </a:r>
            <a:r>
              <a:rPr lang="en-US" b="1" dirty="0" smtClean="0"/>
              <a:t>Science, Scopus</a:t>
            </a:r>
            <a:r>
              <a:rPr lang="ru-RU" b="1" dirty="0" smtClean="0"/>
              <a:t> и</a:t>
            </a:r>
            <a:r>
              <a:rPr lang="en-US" b="1" dirty="0" smtClean="0"/>
              <a:t> </a:t>
            </a:r>
            <a:r>
              <a:rPr lang="ru-RU" b="1" dirty="0"/>
              <a:t>Российский индекс научного </a:t>
            </a:r>
            <a:r>
              <a:rPr lang="ru-RU" b="1" dirty="0" smtClean="0"/>
              <a:t>цитирования (2021 год - </a:t>
            </a:r>
            <a:r>
              <a:rPr lang="ru-RU" b="1" dirty="0"/>
              <a:t>выполнен 61 </a:t>
            </a:r>
            <a:r>
              <a:rPr lang="ru-RU" b="1" dirty="0" smtClean="0"/>
              <a:t>запрос);</a:t>
            </a:r>
          </a:p>
          <a:p>
            <a:pPr marL="0" indent="0" algn="ctr">
              <a:buNone/>
            </a:pPr>
            <a:r>
              <a:rPr lang="ru-RU" b="1" dirty="0" smtClean="0"/>
              <a:t>по </a:t>
            </a:r>
            <a:r>
              <a:rPr lang="ru-RU" b="1" dirty="0"/>
              <a:t>созданию профиля автора в системах идентификации ученых (РИНЦ </a:t>
            </a:r>
            <a:r>
              <a:rPr lang="ru-RU" b="1" dirty="0" err="1"/>
              <a:t>AuthorID</a:t>
            </a:r>
            <a:r>
              <a:rPr lang="ru-RU" b="1" dirty="0"/>
              <a:t>, WEB OF SCIENCE </a:t>
            </a:r>
            <a:r>
              <a:rPr lang="ru-RU" b="1" dirty="0" err="1"/>
              <a:t>ResearcherID</a:t>
            </a:r>
            <a:r>
              <a:rPr lang="ru-RU" b="1" dirty="0"/>
              <a:t> (</a:t>
            </a:r>
            <a:r>
              <a:rPr lang="ru-RU" b="1" dirty="0" err="1"/>
              <a:t>Publons</a:t>
            </a:r>
            <a:r>
              <a:rPr lang="ru-RU" b="1" dirty="0"/>
              <a:t>) и ORCID ID). </a:t>
            </a:r>
          </a:p>
        </p:txBody>
      </p:sp>
    </p:spTree>
    <p:extLst>
      <p:ext uri="{BB962C8B-B14F-4D97-AF65-F5344CB8AC3E}">
        <p14:creationId xmlns:p14="http://schemas.microsoft.com/office/powerpoint/2010/main" val="7728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6260" y="1138425"/>
            <a:ext cx="8551479" cy="4886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Система «</a:t>
            </a:r>
            <a:r>
              <a:rPr lang="ru-RU" b="1" dirty="0" err="1"/>
              <a:t>Антиплагиат</a:t>
            </a:r>
            <a:r>
              <a:rPr lang="ru-RU" b="1" dirty="0"/>
              <a:t>» </a:t>
            </a:r>
          </a:p>
          <a:p>
            <a:pPr marL="0" indent="0" algn="ctr">
              <a:buNone/>
            </a:pPr>
            <a:r>
              <a:rPr lang="ru-RU" b="1" dirty="0"/>
              <a:t>Закрытого акционерного общество «Анти-Плагиат» позволяет:</a:t>
            </a:r>
          </a:p>
          <a:p>
            <a:pPr marL="0" indent="0" algn="ctr">
              <a:buNone/>
            </a:pPr>
            <a:r>
              <a:rPr lang="ru-RU" b="1" dirty="0"/>
              <a:t> – организовать качественный процесс проверки документов в любом текстовом формате; </a:t>
            </a:r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smtClean="0"/>
              <a:t>– получить </a:t>
            </a:r>
            <a:r>
              <a:rPr lang="ru-RU" b="1" dirty="0"/>
              <a:t>краткий и развернутый </a:t>
            </a:r>
            <a:r>
              <a:rPr lang="ru-RU" b="1" dirty="0" smtClean="0"/>
              <a:t>отчеты </a:t>
            </a:r>
            <a:r>
              <a:rPr lang="ru-RU" b="1" dirty="0"/>
              <a:t>с указанием корректных и некорректных заимствований, оценки оригинальности документа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</a:p>
          <a:p>
            <a:pPr marL="0" indent="0" algn="ctr">
              <a:buNone/>
            </a:pPr>
            <a:r>
              <a:rPr lang="ru-RU" b="1" dirty="0" smtClean="0"/>
              <a:t>В 2021 году проверено 154 научные работы.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50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596540"/>
            <a:ext cx="8246070" cy="39703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 smtClean="0"/>
              <a:t>Ежегодное информационно-библиографическое обслуживание в БелСХБ учреждений высшего образования:</a:t>
            </a:r>
          </a:p>
          <a:p>
            <a:pPr marL="0" indent="0" algn="ctr">
              <a:buNone/>
            </a:pPr>
            <a:r>
              <a:rPr lang="ru-RU" b="1" dirty="0" smtClean="0"/>
              <a:t>5 аграрных учреждений высшего образования,</a:t>
            </a:r>
          </a:p>
          <a:p>
            <a:pPr marL="0" indent="0" algn="ctr">
              <a:buNone/>
            </a:pPr>
            <a:r>
              <a:rPr lang="ru-RU" b="1" dirty="0" smtClean="0"/>
              <a:t>200 человек профессорско-преподавательского состава,</a:t>
            </a:r>
          </a:p>
          <a:p>
            <a:pPr marL="0" indent="0" algn="ctr">
              <a:buNone/>
            </a:pPr>
            <a:r>
              <a:rPr lang="ru-RU" b="1" dirty="0"/>
              <a:t>4</a:t>
            </a:r>
            <a:r>
              <a:rPr lang="ru-RU" b="1" dirty="0" smtClean="0"/>
              <a:t>00 постоянно действующих тематических запросов.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12490" y="1749245"/>
            <a:ext cx="6871725" cy="42757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Библиографический список использованной </a:t>
            </a:r>
            <a:r>
              <a:rPr lang="ru-RU" sz="3200" b="1" dirty="0"/>
              <a:t>литературы </a:t>
            </a:r>
            <a:r>
              <a:rPr lang="ru-RU" sz="3200" b="1" dirty="0" smtClean="0"/>
              <a:t>– составляющая часть любой научной работы.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3200" b="1" dirty="0" smtClean="0"/>
              <a:t>В 2021 году отредактировано 19 библиографических списков.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411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844" y="833015"/>
            <a:ext cx="6521017" cy="2748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845" y="3887115"/>
            <a:ext cx="6557963" cy="274869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517900" y="841902"/>
            <a:ext cx="6557962" cy="2763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680310"/>
            <a:ext cx="4275740" cy="152705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Государственное учреждение</a:t>
            </a:r>
            <a:br>
              <a:rPr lang="ru-RU" sz="2000" b="1" dirty="0"/>
            </a:br>
            <a:r>
              <a:rPr lang="ru-RU" sz="2000" b="1" dirty="0"/>
              <a:t>«Белорусская сельскохозяйственная библиотека им. И.С. </a:t>
            </a:r>
            <a:r>
              <a:rPr lang="ru-RU" sz="2000" b="1" dirty="0" err="1"/>
              <a:t>Лупиновича</a:t>
            </a:r>
            <a:r>
              <a:rPr lang="ru-RU" sz="2000" b="1" dirty="0"/>
              <a:t>» Национальной академии наук </a:t>
            </a:r>
            <a:r>
              <a:rPr lang="ru-RU" sz="2000" b="1" dirty="0" smtClean="0"/>
              <a:t>Беларуси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48965" y="1901951"/>
            <a:ext cx="8246070" cy="427574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6500" dirty="0" smtClean="0">
                <a:solidFill>
                  <a:schemeClr val="accent3">
                    <a:lumMod val="50000"/>
                  </a:schemeClr>
                </a:solidFill>
              </a:rPr>
              <a:t>Спасибо </a:t>
            </a:r>
            <a:r>
              <a:rPr lang="ru-RU" sz="6500" dirty="0">
                <a:solidFill>
                  <a:schemeClr val="accent3">
                    <a:lumMod val="50000"/>
                  </a:schemeClr>
                </a:solidFill>
              </a:rPr>
              <a:t>за внимание</a:t>
            </a:r>
            <a:r>
              <a:rPr lang="ru-RU" sz="65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  <a:p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Муравицкая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Римма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Арамовна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+375 17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379 84 56</a:t>
            </a:r>
          </a:p>
          <a:p>
            <a:pPr algn="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+375 33 601 36 77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Muravitskaya@belal.by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138425"/>
            <a:ext cx="8246070" cy="50392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dirty="0" smtClean="0"/>
              <a:t>АГРАРНЫЕ УЧРЕЖДЕНИЯ ВЫСШЕГО ОБРАЗОВАНИЯ:</a:t>
            </a:r>
          </a:p>
          <a:p>
            <a:pPr marL="0" indent="0" algn="ctr">
              <a:buNone/>
            </a:pPr>
            <a:endParaRPr lang="ru-RU" sz="1200" b="1" dirty="0" smtClean="0"/>
          </a:p>
          <a:p>
            <a:pPr marL="0" indent="0" algn="ctr">
              <a:buNone/>
            </a:pPr>
            <a:r>
              <a:rPr lang="ru-RU" b="1" dirty="0"/>
              <a:t>УО «Белорусский государственный аграрный технический университет</a:t>
            </a:r>
            <a:r>
              <a:rPr lang="ru-RU" b="1" dirty="0" smtClean="0"/>
              <a:t>»;</a:t>
            </a:r>
          </a:p>
          <a:p>
            <a:pPr marL="0" indent="0" algn="ctr">
              <a:buNone/>
            </a:pPr>
            <a:r>
              <a:rPr lang="ru-RU" b="1" dirty="0"/>
              <a:t>УО «Белорусская государственная орденов Октябрьской Революции и Трудового Красного Знамени сельскохозяйственная академия</a:t>
            </a:r>
            <a:r>
              <a:rPr lang="ru-RU" b="1" dirty="0" smtClean="0"/>
              <a:t>»;</a:t>
            </a:r>
          </a:p>
          <a:p>
            <a:pPr marL="0" indent="0" algn="ctr">
              <a:buNone/>
            </a:pPr>
            <a:r>
              <a:rPr lang="ru-RU" b="1" dirty="0"/>
              <a:t>УО «Витебская ордена «Знак Почета» государственная академия ветеринарной медицины</a:t>
            </a:r>
            <a:r>
              <a:rPr lang="ru-RU" b="1" dirty="0" smtClean="0"/>
              <a:t>»;</a:t>
            </a:r>
          </a:p>
          <a:p>
            <a:pPr marL="0" indent="0" algn="ctr">
              <a:buNone/>
            </a:pPr>
            <a:r>
              <a:rPr lang="ru-RU" b="1" dirty="0"/>
              <a:t>УО «Гродненский государственный аграрный университет</a:t>
            </a:r>
            <a:r>
              <a:rPr lang="ru-RU" b="1" dirty="0" smtClean="0"/>
              <a:t>»;</a:t>
            </a:r>
          </a:p>
          <a:p>
            <a:pPr marL="0" indent="0" algn="ctr">
              <a:buNone/>
            </a:pPr>
            <a:r>
              <a:rPr lang="ru-RU" b="1" dirty="0"/>
              <a:t>УО «Белорусский государственный университет пищевых и химических технологий</a:t>
            </a:r>
            <a:r>
              <a:rPr lang="ru-RU" b="1" dirty="0" smtClean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6732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W:\!!!НОВОСТИ!!!\2018.09.24\IMG_20180921_141713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90" y="985719"/>
            <a:ext cx="7635250" cy="549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443834"/>
            <a:ext cx="8398775" cy="47338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Поиск и  подбор информации осуществляется из:</a:t>
            </a:r>
          </a:p>
          <a:p>
            <a:pPr marL="0" indent="0" algn="ctr">
              <a:buNone/>
            </a:pPr>
            <a:endParaRPr lang="ru-RU" sz="1200" b="1" dirty="0" smtClean="0"/>
          </a:p>
          <a:p>
            <a:pPr marL="0" indent="0">
              <a:buNone/>
            </a:pPr>
            <a:r>
              <a:rPr lang="ru-RU" b="1" dirty="0"/>
              <a:t>– </a:t>
            </a:r>
            <a:r>
              <a:rPr lang="ru-RU" b="1" dirty="0" smtClean="0"/>
              <a:t>баз данных собственной генерации;</a:t>
            </a:r>
          </a:p>
          <a:p>
            <a:pPr marL="0" indent="0">
              <a:buNone/>
            </a:pPr>
            <a:r>
              <a:rPr lang="ru-RU" b="1" dirty="0" smtClean="0"/>
              <a:t>– приобретаемых электронных </a:t>
            </a:r>
            <a:r>
              <a:rPr lang="ru-RU" b="1" dirty="0"/>
              <a:t>информационных ресурсов по вопросам сельского и лесного хозяйства, питанию, пищевой промышленности, природным ресурсам и </a:t>
            </a:r>
            <a:r>
              <a:rPr lang="ru-RU" b="1" dirty="0" smtClean="0"/>
              <a:t>экологии.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99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0" y="1443834"/>
            <a:ext cx="8246070" cy="4733855"/>
          </a:xfrm>
        </p:spPr>
        <p:txBody>
          <a:bodyPr>
            <a:normAutofit lnSpcReduction="10000"/>
          </a:bodyPr>
          <a:lstStyle/>
          <a:p>
            <a:pPr marL="0" lvl="0" indent="0" algn="ctr" eaLnBrk="0" fontAlgn="base" hangingPunct="0">
              <a:spcAft>
                <a:spcPct val="0"/>
              </a:spcAft>
              <a:buNone/>
              <a:defRPr/>
            </a:pPr>
            <a:r>
              <a:rPr lang="ru-RU" altLang="ru-RU" sz="3200" b="1" dirty="0">
                <a:latin typeface="Arial" charset="0"/>
                <a:cs typeface="Arial" charset="0"/>
              </a:rPr>
              <a:t>Электронный каталог </a:t>
            </a:r>
            <a:r>
              <a:rPr lang="ru-RU" altLang="ru-RU" sz="3200" b="1" dirty="0" err="1">
                <a:latin typeface="Arial" charset="0"/>
                <a:cs typeface="Arial" charset="0"/>
              </a:rPr>
              <a:t>БелСХБ</a:t>
            </a:r>
            <a:r>
              <a:rPr lang="ru-RU" altLang="ru-RU" sz="3200" b="1" dirty="0">
                <a:latin typeface="Arial" charset="0"/>
                <a:cs typeface="Arial" charset="0"/>
              </a:rPr>
              <a:t> – база данных собственной генерации</a:t>
            </a:r>
            <a:r>
              <a:rPr lang="ru-RU" altLang="ru-RU" sz="3200" b="1" dirty="0" smtClean="0">
                <a:latin typeface="Arial" charset="0"/>
                <a:cs typeface="Arial" charset="0"/>
              </a:rPr>
              <a:t>.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  <a:defRPr/>
            </a:pPr>
            <a:endParaRPr lang="ru-RU" altLang="ru-RU" sz="1500" b="1" dirty="0" smtClean="0">
              <a:latin typeface="Arial" charset="0"/>
              <a:cs typeface="Arial" charset="0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  <a:defRPr/>
            </a:pPr>
            <a:r>
              <a:rPr lang="ru-RU" altLang="ru-RU" sz="3200" b="1" dirty="0" smtClean="0">
                <a:latin typeface="Arial" charset="0"/>
                <a:cs typeface="Arial" charset="0"/>
              </a:rPr>
              <a:t>Приобретаемые </a:t>
            </a:r>
            <a:r>
              <a:rPr lang="ru-RU" altLang="ru-RU" sz="3200" b="1" dirty="0">
                <a:latin typeface="Arial" charset="0"/>
                <a:cs typeface="Arial" charset="0"/>
              </a:rPr>
              <a:t>зарубежные информационные ресурсы:</a:t>
            </a:r>
          </a:p>
          <a:p>
            <a:pPr marL="0" lvl="0" indent="0" algn="ctr" eaLnBrk="0" fontAlgn="base" hangingPunct="0">
              <a:spcAft>
                <a:spcPct val="0"/>
              </a:spcAft>
              <a:buNone/>
              <a:defRPr/>
            </a:pPr>
            <a:endParaRPr lang="ru-RU" altLang="ru-RU" sz="2200" b="1" dirty="0">
              <a:latin typeface="Arial" charset="0"/>
              <a:cs typeface="Arial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ru-RU" altLang="ru-RU" sz="2200" b="1" dirty="0" smtClean="0">
                <a:latin typeface="Arial" charset="0"/>
                <a:cs typeface="Arial" charset="0"/>
              </a:rPr>
              <a:t>– русскоязычные </a:t>
            </a:r>
            <a:r>
              <a:rPr lang="ru-RU" altLang="ru-RU" sz="2200" b="1" dirty="0">
                <a:latin typeface="Arial" charset="0"/>
                <a:cs typeface="Arial" charset="0"/>
              </a:rPr>
              <a:t>БД - AGROS, ВИНИТИ РАН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on-line</a:t>
            </a:r>
            <a:r>
              <a:rPr lang="ru-RU" altLang="ru-RU" sz="2200" b="1" dirty="0">
                <a:latin typeface="Arial" charset="0"/>
                <a:cs typeface="Arial" charset="0"/>
              </a:rPr>
              <a:t>, Научная электронная библиотека eLIBRARY.RU, Электронная библиотека диссертаций Российской государственной </a:t>
            </a:r>
            <a:r>
              <a:rPr lang="ru-RU" altLang="ru-RU" sz="2200" b="1" dirty="0" smtClean="0">
                <a:latin typeface="Arial" charset="0"/>
                <a:cs typeface="Arial" charset="0"/>
              </a:rPr>
              <a:t>библиотеки;</a:t>
            </a:r>
            <a:endParaRPr lang="ru-RU" altLang="ru-RU" sz="2200" b="1" dirty="0">
              <a:latin typeface="Arial" charset="0"/>
              <a:cs typeface="Arial" charset="0"/>
            </a:endParaRPr>
          </a:p>
          <a:p>
            <a:pPr marL="0" lvl="0" indent="0" algn="just" eaLnBrk="0" fontAlgn="base" hangingPunct="0">
              <a:spcAft>
                <a:spcPct val="0"/>
              </a:spcAft>
              <a:buNone/>
              <a:defRPr/>
            </a:pPr>
            <a:r>
              <a:rPr lang="ru-RU" altLang="ru-RU" sz="2200" b="1" dirty="0" smtClean="0">
                <a:latin typeface="Arial" charset="0"/>
                <a:cs typeface="Arial" charset="0"/>
              </a:rPr>
              <a:t>– англоязычные </a:t>
            </a:r>
            <a:r>
              <a:rPr lang="ru-RU" altLang="ru-RU" sz="2200" b="1" dirty="0">
                <a:latin typeface="Arial" charset="0"/>
                <a:cs typeface="Arial" charset="0"/>
              </a:rPr>
              <a:t>отраслевые международные БД - CAB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Abstracts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Agricola</a:t>
            </a:r>
            <a:r>
              <a:rPr lang="ru-RU" altLang="ru-RU" sz="2200" b="1" dirty="0">
                <a:latin typeface="Arial" charset="0"/>
                <a:cs typeface="Arial" charset="0"/>
              </a:rPr>
              <a:t>, </a:t>
            </a:r>
            <a:r>
              <a:rPr lang="ru-RU" altLang="ru-RU" sz="2200" b="1" dirty="0" err="1" smtClean="0">
                <a:latin typeface="Arial" charset="0"/>
                <a:cs typeface="Arial" charset="0"/>
              </a:rPr>
              <a:t>Academic</a:t>
            </a:r>
            <a:r>
              <a:rPr lang="ru-RU" altLang="ru-RU" sz="2200" b="1" dirty="0" smtClean="0">
                <a:latin typeface="Arial" charset="0"/>
                <a:cs typeface="Arial" charset="0"/>
              </a:rPr>
              <a:t>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Search</a:t>
            </a:r>
            <a:r>
              <a:rPr lang="ru-RU" altLang="ru-RU" sz="2200" b="1" dirty="0">
                <a:latin typeface="Arial" charset="0"/>
                <a:cs typeface="Arial" charset="0"/>
              </a:rPr>
              <a:t> </a:t>
            </a:r>
            <a:r>
              <a:rPr lang="ru-RU" altLang="ru-RU" sz="2200" b="1" dirty="0" err="1">
                <a:latin typeface="Arial" charset="0"/>
                <a:cs typeface="Arial" charset="0"/>
              </a:rPr>
              <a:t>Complete</a:t>
            </a:r>
            <a:r>
              <a:rPr lang="ru-RU" altLang="ru-RU" sz="2200" b="1" dirty="0">
                <a:latin typeface="Arial" charset="0"/>
                <a:cs typeface="Arial" charset="0"/>
              </a:rPr>
              <a:t> и другие</a:t>
            </a:r>
            <a:r>
              <a:rPr lang="ru-RU" altLang="ru-RU" sz="2000" b="1" dirty="0">
                <a:latin typeface="Arial" charset="0"/>
                <a:cs typeface="Arial" charset="0"/>
              </a:rPr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37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55" y="985720"/>
            <a:ext cx="8856890" cy="580279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931510" y="3276295"/>
            <a:ext cx="916230" cy="61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8965" y="1138425"/>
            <a:ext cx="2137870" cy="1527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3555" y="5872280"/>
            <a:ext cx="1679755" cy="763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60" y="1138425"/>
            <a:ext cx="8551480" cy="53446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862575" y="4956050"/>
            <a:ext cx="1374345" cy="1221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69490"/>
            <a:ext cx="8551480" cy="76352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СОВРЕМЕННАЯ МОДЕЛЬ ИНФОРМАЦИОННО-БИБЛИОГРАФИЧЕСКОГО ОБСЛУЖИВАНИЯ СФЕРЫ АГРАРНОГО ОБРАЗОВАНИЯ В БЕЛОРУССКОЙ СЕЛЬСКОХОЗЯЙСТВЕННОЙ БИБЛИОТЕКЕ</a:t>
            </a:r>
            <a:endParaRPr lang="en-US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60" y="1291130"/>
            <a:ext cx="8551480" cy="519197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655770" y="5719575"/>
            <a:ext cx="1221640" cy="61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632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Cyr</vt:lpstr>
      <vt:lpstr>Calibri</vt:lpstr>
      <vt:lpstr>Times New Roman</vt:lpstr>
      <vt:lpstr>Office Theme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СОВРЕМЕННАЯ МОДЕЛЬ ИНФОРМАЦИОННО-БИБЛИОГРАФИЧЕСКОГО ОБСЛУЖИВАНИЯ СФЕРЫ АГРАРНОГО ОБРАЗОВАНИЯ В БЕЛОРУССКОЙ СЕЛЬСКОХОЗЯЙСТВЕННОЙ БИБЛИОТЕКЕ</vt:lpstr>
      <vt:lpstr>Государственное учреждение «Белорусская сельскохозяйственная библиотека им. И.С. Лупиновича» Национальной академии наук Беларуси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Римма А. Муравицкая</cp:lastModifiedBy>
  <cp:revision>92</cp:revision>
  <dcterms:created xsi:type="dcterms:W3CDTF">2013-08-21T19:17:07Z</dcterms:created>
  <dcterms:modified xsi:type="dcterms:W3CDTF">2022-06-13T14:17:29Z</dcterms:modified>
</cp:coreProperties>
</file>