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3" r:id="rId3"/>
    <p:sldId id="278" r:id="rId4"/>
    <p:sldId id="296" r:id="rId5"/>
    <p:sldId id="297" r:id="rId6"/>
    <p:sldId id="298" r:id="rId7"/>
    <p:sldId id="299" r:id="rId8"/>
    <p:sldId id="300" r:id="rId9"/>
    <p:sldId id="301" r:id="rId10"/>
    <p:sldId id="304" r:id="rId11"/>
    <p:sldId id="305" r:id="rId12"/>
    <p:sldId id="306" r:id="rId13"/>
    <p:sldId id="30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9"/>
    <a:srgbClr val="00519E"/>
    <a:srgbClr val="0067B0"/>
    <a:srgbClr val="37A12F"/>
    <a:srgbClr val="267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01" y="31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005518678654658E-2"/>
          <c:y val="3.5156247837337118E-2"/>
          <c:w val="0.96699448132134536"/>
          <c:h val="0.684524625705916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Знаходжанне інфармацыі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0.64649999999999996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7-48DA-B28A-CD771A4CF0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Разуменне сэнсу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0.61909999999999998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B7-48DA-B28A-CD771A4CF0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Ацэнка і асэнсаванне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0.53039999999999998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B7-48DA-B28A-CD771A4CF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24277727"/>
        <c:axId val="624271903"/>
        <c:axId val="0"/>
      </c:bar3DChart>
      <c:catAx>
        <c:axId val="62427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271903"/>
        <c:crosses val="autoZero"/>
        <c:auto val="1"/>
        <c:lblAlgn val="ctr"/>
        <c:lblOffset val="100"/>
        <c:noMultiLvlLbl val="0"/>
      </c:catAx>
      <c:valAx>
        <c:axId val="6242719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624277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740288149754802E-2"/>
          <c:y val="0.74334499610328519"/>
          <c:w val="0.95001967454952008"/>
          <c:h val="0.242592504761779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1T21:19:00.4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4575 134,'-41'1,"-26"-1,1-2,-80-12,76 5,0 4,-118 6,65 1,-1754-2,1855-1,1-2,0 0,0-1,-32-11,31 8,-2 0,1 2,-34-3,17 4,1-2,-43-11,48 9,-1 1,-1 1,-42-1,-1218 9,1273-2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1T21:19:15.94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4759 187,'-1748'0,"1720"-3,0-1,0-1,0-1,-46-17,23 8,9 4,22 6,0-1,0 0,-21-11,24 8,-1 0,1 1,-1 1,-1 1,1 0,-1 1,0 1,-37-2,-783 6,354 2,-414-2,878-1,1-1,-35-9,33 7,0 0,-22-1,22 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3BFB7-AD9E-4B17-8C07-30311A61C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3FC502-3C58-4FB7-A240-20F2F601E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68DC9-1C80-4FD5-B117-BAF6A7C3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56CD4-56BE-4958-8E38-F4174689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79147-E44E-4D40-A112-17CBCE4D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CCC8-0E98-4428-B868-9BC9FF63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67070B-DA33-4001-9B41-52CED8DE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88C42-CB66-4D1D-A02D-C61016ED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AEA95-16CE-43D5-821C-E2D56C6A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C722B-0FC9-4E46-A129-6C736B1A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9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16FBA-30DE-4559-9B43-FF350A2AF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EC9D8-EFA0-479B-91F3-130CE5F4E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037B74-3EBD-42F1-92DA-9D01D3A5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5E09B-AF7A-42C3-A2FC-3DAA2D6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6FE83-4044-4FDA-87AC-A5A072DB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B954D-545D-4B34-9675-21334722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97617-3BB7-4515-AAAF-C21F128F5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2AE70D-17F7-4F68-A7AA-BBAC331A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E0CA5-0135-40D5-87FE-1FED1BAB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0F6D6-9E0A-400E-86EF-E36C9EA5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5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D2C73-165A-41CF-BF49-E1496744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272739-BF1F-498D-954A-0A3C7DD5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631E1-2300-4A18-A44C-1070677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6B1D5-20B2-4B59-9045-9259AB54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2E938-3399-4DBB-BAAB-AB809AAE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D9824-8EE3-4B6C-A290-1CFF13FF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A7F11-17B9-4A26-9F38-508DF9E62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278B47-3EB9-4CF4-A6AF-165C4E97F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032350-AF32-4E63-AD4C-A08B9CBF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F2D9C4-D5C4-44D6-B662-D71BAD29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D7C163-E92A-4A1A-B0B9-89A9D4A2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3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EACCB-6D4B-4499-A02F-E9592127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CC771D-633F-4050-8158-95278D5B1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06E5CD-E283-4A8D-93EA-48A999DB7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E1E3A6-B609-48D6-9393-D10564B51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E2668D-FD26-4C93-BB48-EA28937C5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E59B63-62C6-4361-95A1-746D5932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F6D695-D007-4ACE-8D61-EA7CED27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C7C74C-DE27-43AD-B239-2597647F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0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3AC30-F158-45A6-B768-6ED7EE88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F72D0A-4510-4623-ACEA-A4ADAA4C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4616EF-2FD3-4849-AE92-35811C86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117331-D9F9-42AF-BDC5-50AA55B3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6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AF3D49-838C-425F-A195-A2E025AE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51C586-E54B-4FF0-A6BD-71732268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861633-9E46-4E81-A716-87E5FCE9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00E61-D9A7-4338-9162-654C1E65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9B5DB-0053-4121-84A2-06D67549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C09E7F-69EB-4745-BA96-39F9C5987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29B54-13F4-48A5-866B-39879A9B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0F693F-B0EC-437B-A960-605D9B32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33B003-A8ED-419F-AF84-E74EA681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2E7B3-93B3-4E5A-9322-852A8527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3E6DAD-8CFC-4BCB-87F0-625655CC5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7073B0-4775-471D-A164-35C8ED650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99ECE5-5AC3-4492-841D-7A8835CD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56536-3A13-412E-8895-6A720785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483C8-8EA6-4655-98E8-3A2BA598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0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4095C-F415-4AF5-A89B-24EC0CDC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3A12A-547C-4288-A77D-F546DD2E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3F555-C973-4950-A747-E73BF1B2B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757D-DB82-4E49-AB9B-999CF6D6AD2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2A4C1-EEFB-4E02-ACEF-3B81CB644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24762-710A-4CEE-84BA-80DDF50AB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3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7CD8D-2625-4602-97B6-32F37555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2831" y="1494264"/>
            <a:ext cx="9038491" cy="2329867"/>
          </a:xfrm>
        </p:spPr>
        <p:txBody>
          <a:bodyPr>
            <a:noAutofit/>
          </a:bodyPr>
          <a:lstStyle/>
          <a:p>
            <a:r>
              <a:rPr lang="be-BY" sz="4000" dirty="0">
                <a:latin typeface="Bookman Old Style" pitchFamily="18" charset="0"/>
              </a:rPr>
              <a:t>Асэнсаванае чытанне – </a:t>
            </a:r>
            <a:br>
              <a:rPr lang="be-BY" sz="4000" dirty="0">
                <a:latin typeface="Bookman Old Style" pitchFamily="18" charset="0"/>
              </a:rPr>
            </a:br>
            <a:r>
              <a:rPr lang="be-BY" sz="4000" dirty="0">
                <a:latin typeface="Bookman Old Style" pitchFamily="18" charset="0"/>
              </a:rPr>
              <a:t>аснова чытацкай адукаванасці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dirty="0"/>
            </a:b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3F7CD8D-2625-4602-97B6-32F37555F7E2}"/>
              </a:ext>
            </a:extLst>
          </p:cNvPr>
          <p:cNvSpPr txBox="1">
            <a:spLocks/>
          </p:cNvSpPr>
          <p:nvPr/>
        </p:nvSpPr>
        <p:spPr>
          <a:xfrm>
            <a:off x="2941115" y="3994536"/>
            <a:ext cx="9038491" cy="2403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750" b="1" i="1" dirty="0" err="1">
                <a:latin typeface="Times New Roman" pitchFamily="18" charset="0"/>
                <a:cs typeface="Times New Roman" pitchFamily="18" charset="0"/>
              </a:rPr>
              <a:t>Вячаслаў</a:t>
            </a:r>
            <a:r>
              <a:rPr lang="ru-RU" sz="27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b="1" i="1" dirty="0" err="1">
                <a:latin typeface="Times New Roman" pitchFamily="18" charset="0"/>
                <a:cs typeface="Times New Roman" pitchFamily="18" charset="0"/>
              </a:rPr>
              <a:t>Іванавіч</a:t>
            </a:r>
            <a:r>
              <a:rPr lang="ru-RU" sz="27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b="1" i="1" dirty="0" err="1">
                <a:latin typeface="Times New Roman" pitchFamily="18" charset="0"/>
                <a:cs typeface="Times New Roman" pitchFamily="18" charset="0"/>
              </a:rPr>
              <a:t>Караткевіч</a:t>
            </a:r>
            <a:r>
              <a:rPr lang="ru-RU" sz="2750" b="1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начальнік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упраўлення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маніторынгу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якасці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адукацыі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старшы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навуковы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супрацоўнік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лабараторыі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гуманітарнай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адукацыі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Нацыянальнага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інстытута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адукацыі</a:t>
            </a:r>
            <a:endParaRPr lang="ru-RU" sz="27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2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7CD8D-2625-4602-97B6-32F37555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9148" y="875484"/>
            <a:ext cx="4176326" cy="617564"/>
          </a:xfrm>
        </p:spPr>
        <p:txBody>
          <a:bodyPr>
            <a:noAutofit/>
          </a:bodyPr>
          <a:lstStyle/>
          <a:p>
            <a:r>
              <a:rPr lang="be-BY" sz="2800" dirty="0">
                <a:latin typeface="Bookman Old Style" pitchFamily="18" charset="0"/>
              </a:rPr>
              <a:t>Крок 2: </a:t>
            </a:r>
            <a:br>
              <a:rPr lang="be-BY" sz="2800" dirty="0">
                <a:latin typeface="Bookman Old Style" pitchFamily="18" charset="0"/>
              </a:rPr>
            </a:br>
            <a:r>
              <a:rPr lang="be-BY" sz="2800" dirty="0">
                <a:latin typeface="Bookman Old Style" pitchFamily="18" charset="0"/>
              </a:rPr>
              <a:t>адшукаць цікавую кнігу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4613" y="2878439"/>
            <a:ext cx="75892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Мадэлі паводзін чалавека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Гістарычнае мінулае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Этнаграфія і краязнаўства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Прыгоды, фантастыка, жахі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be-BY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Коміксы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DF211A1-734D-DE72-A26B-F3F28541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73" y="380576"/>
            <a:ext cx="3714935" cy="22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5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7CD8D-2625-4602-97B6-32F37555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9148" y="875484"/>
            <a:ext cx="4176326" cy="617564"/>
          </a:xfrm>
        </p:spPr>
        <p:txBody>
          <a:bodyPr>
            <a:noAutofit/>
          </a:bodyPr>
          <a:lstStyle/>
          <a:p>
            <a:r>
              <a:rPr lang="be-BY" sz="2800" dirty="0">
                <a:latin typeface="Bookman Old Style" pitchFamily="18" charset="0"/>
              </a:rPr>
              <a:t>Крок 3: </a:t>
            </a:r>
            <a:br>
              <a:rPr lang="be-BY" sz="2800" dirty="0">
                <a:latin typeface="Bookman Old Style" pitchFamily="18" charset="0"/>
              </a:rPr>
            </a:br>
            <a:r>
              <a:rPr lang="be-BY" sz="2800" dirty="0">
                <a:latin typeface="Bookman Old Style" pitchFamily="18" charset="0"/>
              </a:rPr>
              <a:t>рэклама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4613" y="2878439"/>
            <a:ext cx="75892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Пераказ да самага напружанага моманту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Стварэнне ці прагляд </a:t>
            </a:r>
            <a:r>
              <a:rPr lang="be-BY" sz="2800" dirty="0" err="1"/>
              <a:t>буктрэйлераў</a:t>
            </a:r>
            <a:endParaRPr lang="be-BY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Прагляд уступнага роліка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Знаёмства з водгукамі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Ажыццяўленне праектнай дзейнасці</a:t>
            </a:r>
          </a:p>
          <a:p>
            <a:endParaRPr lang="be-BY" sz="28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DF211A1-734D-DE72-A26B-F3F28541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73" y="380576"/>
            <a:ext cx="3714935" cy="22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0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69327" y="2192639"/>
            <a:ext cx="794570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8800" dirty="0"/>
              <a:t>Дзякуй за ўвагу!</a:t>
            </a:r>
          </a:p>
          <a:p>
            <a:endParaRPr lang="be-BY" sz="2800" dirty="0"/>
          </a:p>
        </p:txBody>
      </p:sp>
    </p:spTree>
    <p:extLst>
      <p:ext uri="{BB962C8B-B14F-4D97-AF65-F5344CB8AC3E}">
        <p14:creationId xmlns:p14="http://schemas.microsoft.com/office/powerpoint/2010/main" val="384728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7CD8D-2625-4602-97B6-32F37555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2831" y="1494264"/>
            <a:ext cx="9038491" cy="2329867"/>
          </a:xfrm>
        </p:spPr>
        <p:txBody>
          <a:bodyPr>
            <a:noAutofit/>
          </a:bodyPr>
          <a:lstStyle/>
          <a:p>
            <a:r>
              <a:rPr lang="be-BY" sz="4000" dirty="0">
                <a:latin typeface="Bookman Old Style" pitchFamily="18" charset="0"/>
              </a:rPr>
              <a:t>Асэнсаванае чытанне – </a:t>
            </a:r>
            <a:br>
              <a:rPr lang="be-BY" sz="4000" dirty="0">
                <a:latin typeface="Bookman Old Style" pitchFamily="18" charset="0"/>
              </a:rPr>
            </a:br>
            <a:r>
              <a:rPr lang="be-BY" sz="4000" dirty="0">
                <a:latin typeface="Bookman Old Style" pitchFamily="18" charset="0"/>
              </a:rPr>
              <a:t>аснова чытацкай адукаванасці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dirty="0"/>
            </a:b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3F7CD8D-2625-4602-97B6-32F37555F7E2}"/>
              </a:ext>
            </a:extLst>
          </p:cNvPr>
          <p:cNvSpPr txBox="1">
            <a:spLocks/>
          </p:cNvSpPr>
          <p:nvPr/>
        </p:nvSpPr>
        <p:spPr>
          <a:xfrm>
            <a:off x="2941115" y="3994536"/>
            <a:ext cx="9038491" cy="2403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750" b="1" i="1" dirty="0" err="1">
                <a:latin typeface="Times New Roman" pitchFamily="18" charset="0"/>
                <a:cs typeface="Times New Roman" pitchFamily="18" charset="0"/>
              </a:rPr>
              <a:t>Вячаслаў</a:t>
            </a:r>
            <a:r>
              <a:rPr lang="ru-RU" sz="27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b="1" i="1" dirty="0" err="1">
                <a:latin typeface="Times New Roman" pitchFamily="18" charset="0"/>
                <a:cs typeface="Times New Roman" pitchFamily="18" charset="0"/>
              </a:rPr>
              <a:t>Іванавіч</a:t>
            </a:r>
            <a:r>
              <a:rPr lang="ru-RU" sz="27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b="1" i="1" dirty="0" err="1">
                <a:latin typeface="Times New Roman" pitchFamily="18" charset="0"/>
                <a:cs typeface="Times New Roman" pitchFamily="18" charset="0"/>
              </a:rPr>
              <a:t>Караткевіч</a:t>
            </a:r>
            <a:r>
              <a:rPr lang="ru-RU" sz="2750" b="1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начальнік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упраўлення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маніторынгу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якасці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адукацыі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старшы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навуковы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супрацоўнік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лабараторыі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гуманітарнай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адукацыі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Нацыянальнага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інстытута</a:t>
            </a:r>
            <a:r>
              <a:rPr lang="ru-RU" sz="27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50" i="1" dirty="0" err="1">
                <a:latin typeface="Times New Roman" pitchFamily="18" charset="0"/>
                <a:cs typeface="Times New Roman" pitchFamily="18" charset="0"/>
              </a:rPr>
              <a:t>адукацыі</a:t>
            </a:r>
            <a:endParaRPr lang="ru-RU" sz="27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5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1426" y="1254370"/>
            <a:ext cx="79416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b="1" dirty="0">
                <a:latin typeface="Bookman Old Style" pitchFamily="18" charset="0"/>
              </a:rPr>
              <a:t>Чытацкая адукаванасць </a:t>
            </a:r>
            <a:r>
              <a:rPr lang="be-BY" sz="3200" dirty="0">
                <a:latin typeface="Bookman Old Style" pitchFamily="18" charset="0"/>
              </a:rPr>
              <a:t>– здольнасць чалавека разумець, ацэньваць і выкарыстоўваць тэксты, асэнсоўваць іх і быць уцягнутым у працэс чытання для дасягнення ўласных мэт, пашырэння сваіх ведаў і магчымасцяў, усебаковага ўдзелу ў жыцці грамадства. 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3771D71-97CE-3FF9-ABA7-EBF46B8E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32" y="1084108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7CD8D-2625-4602-97B6-32F37555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7700" y="-100072"/>
            <a:ext cx="8675077" cy="932955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Bookman Old Style" pitchFamily="18" charset="0"/>
              </a:rPr>
              <a:t>Справаздача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Worldreader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be-BY" sz="2800" dirty="0">
                <a:latin typeface="Bookman Old Style" pitchFamily="18" charset="0"/>
              </a:rPr>
              <a:t>за 2019 год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5012" y="1254370"/>
            <a:ext cx="61380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dirty="0"/>
              <a:t>250 </a:t>
            </a:r>
            <a:r>
              <a:rPr lang="be-BY" sz="2800" dirty="0" err="1"/>
              <a:t>млн</a:t>
            </a:r>
            <a:r>
              <a:rPr lang="be-BY" sz="2800" dirty="0"/>
              <a:t> дзяцей не маюць базавых навыкаў пісьменнасці</a:t>
            </a:r>
          </a:p>
          <a:p>
            <a:endParaRPr lang="be-BY" sz="2800" dirty="0"/>
          </a:p>
          <a:p>
            <a:r>
              <a:rPr lang="be-BY" sz="2800" dirty="0"/>
              <a:t>&gt; 50% дзяцей (да 10 гадоў) з краін з нізкім узроўнем даходаў не ўмеюць чытаць</a:t>
            </a:r>
          </a:p>
          <a:p>
            <a:endParaRPr lang="ru-RU" sz="2800" dirty="0"/>
          </a:p>
          <a:p>
            <a:r>
              <a:rPr lang="ru-RU" sz="2800" dirty="0"/>
              <a:t>115 млн </a:t>
            </a:r>
            <a:r>
              <a:rPr lang="ru-RU" sz="2800" dirty="0" err="1"/>
              <a:t>маладых</a:t>
            </a:r>
            <a:r>
              <a:rPr lang="ru-RU" sz="2800" dirty="0"/>
              <a:t> </a:t>
            </a:r>
            <a:r>
              <a:rPr lang="ru-RU" sz="2800" dirty="0" err="1"/>
              <a:t>людзей</a:t>
            </a:r>
            <a:r>
              <a:rPr lang="ru-RU" sz="2800" dirty="0"/>
              <a:t> у </a:t>
            </a:r>
            <a:r>
              <a:rPr lang="ru-RU" sz="2800" dirty="0" err="1"/>
              <a:t>свеце</a:t>
            </a:r>
            <a:r>
              <a:rPr lang="ru-RU" sz="2800" dirty="0"/>
              <a:t> і </a:t>
            </a:r>
            <a:r>
              <a:rPr lang="ru-RU" sz="2800" dirty="0" err="1"/>
              <a:t>больш</a:t>
            </a:r>
            <a:r>
              <a:rPr lang="ru-RU" sz="2800" dirty="0"/>
              <a:t> за 50% </a:t>
            </a:r>
            <a:r>
              <a:rPr lang="ru-RU" sz="2800" dirty="0" err="1"/>
              <a:t>моладзі</a:t>
            </a:r>
            <a:r>
              <a:rPr lang="ru-RU" sz="2800" dirty="0"/>
              <a:t> </a:t>
            </a:r>
            <a:r>
              <a:rPr lang="ru-RU" sz="2800" dirty="0" err="1"/>
              <a:t>Афрыкі</a:t>
            </a:r>
            <a:r>
              <a:rPr lang="ru-RU" sz="2800" dirty="0"/>
              <a:t> і на </a:t>
            </a:r>
            <a:r>
              <a:rPr lang="ru-RU" sz="2800" dirty="0" err="1"/>
              <a:t>поўдзень</a:t>
            </a:r>
            <a:r>
              <a:rPr lang="ru-RU" sz="2800" dirty="0"/>
              <a:t> ад Сахары </a:t>
            </a:r>
            <a:r>
              <a:rPr lang="ru-RU" sz="2800" dirty="0" err="1"/>
              <a:t>непісьменныя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167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850D192-B8D1-2519-403C-2A61E898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15" y="323849"/>
            <a:ext cx="12820582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FB1DC43E-A170-CF20-A864-DB0464B48CC8}"/>
                  </a:ext>
                </a:extLst>
              </p14:cNvPr>
              <p14:cNvContentPartPr/>
              <p14:nvPr/>
            </p14:nvContentPartPr>
            <p14:xfrm>
              <a:off x="4439670" y="2656635"/>
              <a:ext cx="1647360" cy="4896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FB1DC43E-A170-CF20-A864-DB0464B48C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3670" y="2584635"/>
                <a:ext cx="17190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09DD4795-A30D-58F1-9BC4-5A6077953857}"/>
                  </a:ext>
                </a:extLst>
              </p14:cNvPr>
              <p14:cNvContentPartPr/>
              <p14:nvPr/>
            </p14:nvContentPartPr>
            <p14:xfrm>
              <a:off x="4468470" y="3561675"/>
              <a:ext cx="1713240" cy="6732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09DD4795-A30D-58F1-9BC4-5A60779538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2830" y="3490035"/>
                <a:ext cx="1784880" cy="2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37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7CD8D-2625-4602-97B6-32F37555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7700" y="401582"/>
            <a:ext cx="8675077" cy="932955"/>
          </a:xfrm>
        </p:spPr>
        <p:txBody>
          <a:bodyPr>
            <a:noAutofit/>
          </a:bodyPr>
          <a:lstStyle/>
          <a:p>
            <a:r>
              <a:rPr lang="be-BY" sz="2800" dirty="0">
                <a:latin typeface="Bookman Old Style" pitchFamily="18" charset="0"/>
              </a:rPr>
              <a:t>В</a:t>
            </a:r>
            <a:r>
              <a:rPr lang="ru-RU" sz="2800" dirty="0" err="1">
                <a:latin typeface="Bookman Old Style" pitchFamily="18" charset="0"/>
              </a:rPr>
              <a:t>ынікі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даследавання</a:t>
            </a:r>
            <a:r>
              <a:rPr lang="ru-RU" sz="2800" dirty="0">
                <a:latin typeface="Bookman Old Style" pitchFamily="18" charset="0"/>
              </a:rPr>
              <a:t> </a:t>
            </a:r>
            <a:br>
              <a:rPr lang="ru-RU" sz="2800" dirty="0">
                <a:latin typeface="Bookman Old Style" pitchFamily="18" charset="0"/>
              </a:rPr>
            </a:br>
            <a:r>
              <a:rPr lang="ru-RU" sz="2800" dirty="0" err="1">
                <a:latin typeface="Bookman Old Style" pitchFamily="18" charset="0"/>
              </a:rPr>
              <a:t>беларускіх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вучняў</a:t>
            </a:r>
            <a:r>
              <a:rPr lang="ru-RU" sz="2800" dirty="0">
                <a:latin typeface="Bookman Old Style" pitchFamily="18" charset="0"/>
              </a:rPr>
              <a:t> ІХ і ХІ </a:t>
            </a:r>
            <a:r>
              <a:rPr lang="ru-RU" sz="2800" dirty="0" err="1">
                <a:latin typeface="Bookman Old Style" pitchFamily="18" charset="0"/>
              </a:rPr>
              <a:t>класаў</a:t>
            </a:r>
            <a:br>
              <a:rPr lang="ru-RU" sz="2800" dirty="0">
                <a:latin typeface="Bookman Old Style" pitchFamily="18" charset="0"/>
              </a:rPr>
            </a:br>
            <a:r>
              <a:rPr lang="ru-RU" sz="2800" dirty="0">
                <a:latin typeface="Bookman Old Style" pitchFamily="18" charset="0"/>
              </a:rPr>
              <a:t>у 2020/2021 </a:t>
            </a:r>
            <a:r>
              <a:rPr lang="ru-RU" sz="2800" dirty="0" err="1">
                <a:latin typeface="Bookman Old Style" pitchFamily="18" charset="0"/>
              </a:rPr>
              <a:t>навучальным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годзе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95750" y="2024387"/>
            <a:ext cx="75892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dirty="0"/>
              <a:t>48% добра разумеюць і кіруюць сваімі эмоцыямі</a:t>
            </a:r>
          </a:p>
          <a:p>
            <a:r>
              <a:rPr lang="be-BY" sz="2800" dirty="0"/>
              <a:t>12,2% разумеюць і кіруюць эмоцыямі іншых людзей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156239F-8B86-D39A-CA48-FFCAABA7E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6" y="3455126"/>
            <a:ext cx="4356100" cy="291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0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A86A8-17BD-B77E-5B1B-913BAF68ED87}"/>
              </a:ext>
            </a:extLst>
          </p:cNvPr>
          <p:cNvSpPr/>
          <p:nvPr/>
        </p:nvSpPr>
        <p:spPr>
          <a:xfrm>
            <a:off x="3781426" y="1254370"/>
            <a:ext cx="7941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b="1" dirty="0">
                <a:latin typeface="Bookman Old Style" pitchFamily="18" charset="0"/>
              </a:rPr>
              <a:t>Асэнсаванае чытанне </a:t>
            </a:r>
            <a:r>
              <a:rPr lang="be-BY" sz="3200" dirty="0">
                <a:latin typeface="Bookman Old Style" pitchFamily="18" charset="0"/>
              </a:rPr>
              <a:t>– </a:t>
            </a:r>
          </a:p>
          <a:p>
            <a:r>
              <a:rPr lang="be-BY" sz="3200" dirty="0">
                <a:latin typeface="Bookman Old Style" pitchFamily="18" charset="0"/>
              </a:rPr>
              <a:t>від чытання, якое накіравана на разуменне тым, хто чытае, сэнсавага зместу тэксту. 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918947B-9B6A-B9BE-98E4-ACAB31F64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368003"/>
            <a:ext cx="3881437" cy="28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7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0616215-483F-97FE-3A6F-D755A7173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426327"/>
              </p:ext>
            </p:extLst>
          </p:nvPr>
        </p:nvGraphicFramePr>
        <p:xfrm>
          <a:off x="3917373" y="1174230"/>
          <a:ext cx="8091178" cy="5255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9EA1F59-38DD-2F7A-ACA8-375A47CCC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0663" y="0"/>
            <a:ext cx="8675077" cy="932955"/>
          </a:xfrm>
        </p:spPr>
        <p:txBody>
          <a:bodyPr>
            <a:noAutofit/>
          </a:bodyPr>
          <a:lstStyle/>
          <a:p>
            <a:r>
              <a:rPr lang="be-BY" sz="2800" dirty="0">
                <a:latin typeface="Bookman Old Style" pitchFamily="18" charset="0"/>
              </a:rPr>
              <a:t>Вынікі даследавання 15-гадовых </a:t>
            </a:r>
            <a:br>
              <a:rPr lang="be-BY" sz="2800" dirty="0">
                <a:latin typeface="Bookman Old Style" pitchFamily="18" charset="0"/>
              </a:rPr>
            </a:br>
            <a:r>
              <a:rPr lang="be-BY" sz="2800" dirty="0">
                <a:latin typeface="Bookman Old Style" pitchFamily="18" charset="0"/>
              </a:rPr>
              <a:t>беларускіх вучняў у 2018 годзе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4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53D769-E79C-5BBA-9C90-091C7785B6C8}"/>
              </a:ext>
            </a:extLst>
          </p:cNvPr>
          <p:cNvSpPr/>
          <p:nvPr/>
        </p:nvSpPr>
        <p:spPr>
          <a:xfrm>
            <a:off x="3781426" y="1254370"/>
            <a:ext cx="7941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Bookman Old Style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9F2EB4-2C60-B6DF-EB78-08403E7BEA70}"/>
              </a:ext>
            </a:extLst>
          </p:cNvPr>
          <p:cNvSpPr/>
          <p:nvPr/>
        </p:nvSpPr>
        <p:spPr>
          <a:xfrm>
            <a:off x="3781426" y="558179"/>
            <a:ext cx="7941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b="1" dirty="0">
                <a:latin typeface="Bookman Old Style" pitchFamily="18" charset="0"/>
              </a:rPr>
              <a:t>Што рабіць?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1E2C59-6550-8B5E-9921-F8A4F5963CB7}"/>
              </a:ext>
            </a:extLst>
          </p:cNvPr>
          <p:cNvSpPr/>
          <p:nvPr/>
        </p:nvSpPr>
        <p:spPr>
          <a:xfrm>
            <a:off x="6374490" y="1326679"/>
            <a:ext cx="5280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b="1" dirty="0">
                <a:latin typeface="Bookman Old Style" pitchFamily="18" charset="0"/>
              </a:rPr>
              <a:t>Сур’ёзнае чытанне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8194" name="Picture 2" descr="Читайте сложные книги. ">
            <a:extLst>
              <a:ext uri="{FF2B5EF4-FFF2-40B4-BE49-F238E27FC236}">
                <a16:creationId xmlns:a16="http://schemas.microsoft.com/office/drawing/2014/main" id="{ECC650B7-273F-C725-DB82-2F5ABFF2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13" y="1289183"/>
            <a:ext cx="2465377" cy="164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2EC1B95-6EDC-F94E-D318-B30A6145E079}"/>
              </a:ext>
            </a:extLst>
          </p:cNvPr>
          <p:cNvSpPr/>
          <p:nvPr/>
        </p:nvSpPr>
        <p:spPr>
          <a:xfrm>
            <a:off x="3909113" y="3034797"/>
            <a:ext cx="5280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b="1" dirty="0">
                <a:latin typeface="Bookman Old Style" pitchFamily="18" charset="0"/>
              </a:rPr>
              <a:t>Паэтычныя творы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8196" name="Picture 4" descr="В этом блоге только правила, а не участие! ">
            <a:extLst>
              <a:ext uri="{FF2B5EF4-FFF2-40B4-BE49-F238E27FC236}">
                <a16:creationId xmlns:a16="http://schemas.microsoft.com/office/drawing/2014/main" id="{E967B361-443A-67DB-2047-2B35D478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232" y="1948950"/>
            <a:ext cx="3567545" cy="222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894928-E3C7-E57D-B7B1-DC87F95A72E5}"/>
              </a:ext>
            </a:extLst>
          </p:cNvPr>
          <p:cNvSpPr/>
          <p:nvPr/>
        </p:nvSpPr>
        <p:spPr>
          <a:xfrm>
            <a:off x="7456345" y="4921293"/>
            <a:ext cx="5280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b="1" dirty="0">
                <a:latin typeface="Bookman Old Style" pitchFamily="18" charset="0"/>
              </a:rPr>
              <a:t>Лёгкая літаратура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8198" name="Picture 6" descr="Фон для презентации литературное чтение (120 фото) ">
            <a:extLst>
              <a:ext uri="{FF2B5EF4-FFF2-40B4-BE49-F238E27FC236}">
                <a16:creationId xmlns:a16="http://schemas.microsoft.com/office/drawing/2014/main" id="{66C69DE4-0A2D-B921-58DA-628F5166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70" y="3869837"/>
            <a:ext cx="3431676" cy="25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9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7CD8D-2625-4602-97B6-32F37555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9148" y="875484"/>
            <a:ext cx="4176326" cy="617564"/>
          </a:xfrm>
        </p:spPr>
        <p:txBody>
          <a:bodyPr>
            <a:noAutofit/>
          </a:bodyPr>
          <a:lstStyle/>
          <a:p>
            <a:r>
              <a:rPr lang="be-BY" sz="2800" dirty="0">
                <a:latin typeface="Bookman Old Style" pitchFamily="18" charset="0"/>
              </a:rPr>
              <a:t>Крок 1: </a:t>
            </a:r>
            <a:br>
              <a:rPr lang="be-BY" sz="2800" dirty="0">
                <a:latin typeface="Bookman Old Style" pitchFamily="18" charset="0"/>
              </a:rPr>
            </a:br>
            <a:r>
              <a:rPr lang="be-BY" sz="2800" dirty="0">
                <a:latin typeface="Bookman Old Style" pitchFamily="18" charset="0"/>
              </a:rPr>
              <a:t>прыклад бацькоў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" y="3298519"/>
            <a:ext cx="3286848" cy="22249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НАЦЫЯНАЛЬНЫ</a:t>
            </a:r>
            <a:r>
              <a:rPr lang="ru-RU" b="1" dirty="0"/>
              <a:t> </a:t>
            </a:r>
            <a:r>
              <a:rPr lang="ru-RU" b="1" dirty="0" err="1"/>
              <a:t>ІНСТЫТУТ</a:t>
            </a:r>
            <a:r>
              <a:rPr lang="ru-RU" b="1" dirty="0"/>
              <a:t> </a:t>
            </a:r>
            <a:r>
              <a:rPr lang="ru-RU" b="1" dirty="0" err="1"/>
              <a:t>АДУКАЦЫІ</a:t>
            </a:r>
            <a:r>
              <a:rPr lang="ru-RU" dirty="0"/>
              <a:t>,   г. </a:t>
            </a:r>
            <a:r>
              <a:rPr lang="ru-RU" dirty="0" err="1"/>
              <a:t>Мінск</a:t>
            </a:r>
            <a:r>
              <a:rPr lang="ru-RU" dirty="0"/>
              <a:t>,   </a:t>
            </a:r>
            <a:r>
              <a:rPr lang="ru-RU" dirty="0" err="1"/>
              <a:t>Рэспубліка</a:t>
            </a:r>
            <a:r>
              <a:rPr lang="ru-RU" dirty="0"/>
              <a:t>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3" y="192460"/>
            <a:ext cx="2603609" cy="26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4613" y="2878439"/>
            <a:ext cx="75892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Хатняя бібліятэка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Сумеснае чытанне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Выразнае чытанне ўголас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e-BY" sz="2800" dirty="0"/>
              <a:t>Аповед пра гісторыю знаёмства з кнігай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DF211A1-734D-DE72-A26B-F3F28541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73" y="380576"/>
            <a:ext cx="3714935" cy="22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4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408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Times New Roman</vt:lpstr>
      <vt:lpstr>Wingdings</vt:lpstr>
      <vt:lpstr>Тема Office</vt:lpstr>
      <vt:lpstr>Асэнсаванае чытанне –  аснова чытацкай адукаванасці  </vt:lpstr>
      <vt:lpstr>Презентация PowerPoint</vt:lpstr>
      <vt:lpstr>Справаздача Worldreader за 2019 год</vt:lpstr>
      <vt:lpstr>Презентация PowerPoint</vt:lpstr>
      <vt:lpstr>Вынікі даследавання  беларускіх вучняў ІХ і ХІ класаў у 2020/2021 навучальным годзе</vt:lpstr>
      <vt:lpstr>Презентация PowerPoint</vt:lpstr>
      <vt:lpstr>Вынікі даследавання 15-гадовых  беларускіх вучняў у 2018 годзе</vt:lpstr>
      <vt:lpstr>Презентация PowerPoint</vt:lpstr>
      <vt:lpstr>Крок 1:  прыклад бацькоў</vt:lpstr>
      <vt:lpstr>Крок 2:  адшукаць цікавую кнігу</vt:lpstr>
      <vt:lpstr>Крок 3:  рэклама</vt:lpstr>
      <vt:lpstr>Презентация PowerPoint</vt:lpstr>
      <vt:lpstr>Асэнсаванае чытанне –  аснова чытацкай адукаванасці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Viachaslau Karatkevich</cp:lastModifiedBy>
  <cp:revision>37</cp:revision>
  <dcterms:created xsi:type="dcterms:W3CDTF">2018-09-03T20:09:51Z</dcterms:created>
  <dcterms:modified xsi:type="dcterms:W3CDTF">2022-09-01T22:35:59Z</dcterms:modified>
</cp:coreProperties>
</file>