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36" r:id="rId1"/>
  </p:sldMasterIdLst>
  <p:notesMasterIdLst>
    <p:notesMasterId r:id="rId20"/>
  </p:notesMasterIdLst>
  <p:sldIdLst>
    <p:sldId id="256" r:id="rId2"/>
    <p:sldId id="269" r:id="rId3"/>
    <p:sldId id="260" r:id="rId4"/>
    <p:sldId id="270" r:id="rId5"/>
    <p:sldId id="271" r:id="rId6"/>
    <p:sldId id="281" r:id="rId7"/>
    <p:sldId id="273" r:id="rId8"/>
    <p:sldId id="276" r:id="rId9"/>
    <p:sldId id="274" r:id="rId10"/>
    <p:sldId id="277" r:id="rId11"/>
    <p:sldId id="267" r:id="rId12"/>
    <p:sldId id="268" r:id="rId13"/>
    <p:sldId id="266" r:id="rId14"/>
    <p:sldId id="257" r:id="rId15"/>
    <p:sldId id="280" r:id="rId16"/>
    <p:sldId id="278" r:id="rId17"/>
    <p:sldId id="258" r:id="rId18"/>
    <p:sldId id="27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58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7A67EA-F282-42E0-A0B2-956825171E05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4204E2-1F7D-438F-AB7B-CED9F0F049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622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5840515-4F63-4D81-865D-BFB91BA5C4C3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1ED4C350-CA2A-498A-8067-1C4C2BFCE6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40515-4F63-4D81-865D-BFB91BA5C4C3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4C350-CA2A-498A-8067-1C4C2BFCE6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40515-4F63-4D81-865D-BFB91BA5C4C3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4C350-CA2A-498A-8067-1C4C2BFCE6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5840515-4F63-4D81-865D-BFB91BA5C4C3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4C350-CA2A-498A-8067-1C4C2BFCE6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5840515-4F63-4D81-865D-BFB91BA5C4C3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1ED4C350-CA2A-498A-8067-1C4C2BFCE68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5840515-4F63-4D81-865D-BFB91BA5C4C3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ED4C350-CA2A-498A-8067-1C4C2BFCE6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5840515-4F63-4D81-865D-BFB91BA5C4C3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1ED4C350-CA2A-498A-8067-1C4C2BFCE6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40515-4F63-4D81-865D-BFB91BA5C4C3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4C350-CA2A-498A-8067-1C4C2BFCE6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5840515-4F63-4D81-865D-BFB91BA5C4C3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ED4C350-CA2A-498A-8067-1C4C2BFCE6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5840515-4F63-4D81-865D-BFB91BA5C4C3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1ED4C350-CA2A-498A-8067-1C4C2BFCE6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5840515-4F63-4D81-865D-BFB91BA5C4C3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1ED4C350-CA2A-498A-8067-1C4C2BFCE6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5840515-4F63-4D81-865D-BFB91BA5C4C3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1ED4C350-CA2A-498A-8067-1C4C2BFCE68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7" r:id="rId1"/>
    <p:sldLayoutId id="2147484238" r:id="rId2"/>
    <p:sldLayoutId id="2147484239" r:id="rId3"/>
    <p:sldLayoutId id="2147484240" r:id="rId4"/>
    <p:sldLayoutId id="2147484241" r:id="rId5"/>
    <p:sldLayoutId id="2147484242" r:id="rId6"/>
    <p:sldLayoutId id="2147484243" r:id="rId7"/>
    <p:sldLayoutId id="2147484244" r:id="rId8"/>
    <p:sldLayoutId id="2147484245" r:id="rId9"/>
    <p:sldLayoutId id="2147484246" r:id="rId10"/>
    <p:sldLayoutId id="214748424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tvp@kolas.basnet.by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412776"/>
            <a:ext cx="8784976" cy="3024336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/>
              <a:t>Профиль автора</a:t>
            </a:r>
            <a:r>
              <a:rPr lang="en-US" sz="5400" dirty="0" smtClean="0"/>
              <a:t> </a:t>
            </a:r>
            <a:r>
              <a:rPr lang="ru-RU" sz="5400" dirty="0" smtClean="0"/>
              <a:t>- личное портфолио</a:t>
            </a:r>
            <a:r>
              <a:rPr lang="en-US" sz="5400" dirty="0" smtClean="0"/>
              <a:t> </a:t>
            </a:r>
            <a:r>
              <a:rPr lang="ru-RU" sz="5400" dirty="0" smtClean="0"/>
              <a:t>ученого. 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60648"/>
            <a:ext cx="8062912" cy="864096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Центральная научная библиотека имени Якуба Коласа Национальной академии наук Беларуси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5004048" y="6222877"/>
            <a:ext cx="3168352" cy="388959"/>
          </a:xfrm>
          <a:prstGeom prst="rect">
            <a:avLst/>
          </a:prstGeom>
        </p:spPr>
        <p:txBody>
          <a:bodyPr vert="horz" anchor="t">
            <a:normAutofit lnSpcReduction="10000"/>
          </a:bodyPr>
          <a:lstStyle>
            <a:lvl1pPr marL="0" marR="36576" indent="0" algn="r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3000" kern="120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Минск, октябрь </a:t>
            </a:r>
            <a:r>
              <a:rPr lang="be-BY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2022 г.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6023" y="5413866"/>
            <a:ext cx="1880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Татьяна Пинчук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628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399032"/>
          </a:xfrm>
        </p:spPr>
        <p:txBody>
          <a:bodyPr/>
          <a:lstStyle/>
          <a:p>
            <a:r>
              <a:rPr lang="ru-RU" dirty="0" smtClean="0"/>
              <a:t>Проблемы</a:t>
            </a:r>
            <a:r>
              <a:rPr lang="en-US" dirty="0" smtClean="0"/>
              <a:t> </a:t>
            </a:r>
            <a:r>
              <a:rPr lang="ru-RU" dirty="0" smtClean="0"/>
              <a:t>идентификации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9801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Отсутствие в публикации данных о месте работы</a:t>
            </a:r>
          </a:p>
          <a:p>
            <a:endParaRPr lang="ru-RU" dirty="0" smtClean="0"/>
          </a:p>
          <a:p>
            <a:r>
              <a:rPr lang="ru-RU" dirty="0"/>
              <a:t>Н</a:t>
            </a:r>
            <a:r>
              <a:rPr lang="ru-RU" dirty="0" smtClean="0"/>
              <a:t>еверное наименование (сокращение наименования) организации</a:t>
            </a:r>
          </a:p>
          <a:p>
            <a:endParaRPr lang="ru-RU" dirty="0" smtClean="0"/>
          </a:p>
          <a:p>
            <a:r>
              <a:rPr lang="ru-RU" dirty="0" smtClean="0"/>
              <a:t>Однофамильцы с одинаковыми инициалами и сферой научных интересов</a:t>
            </a:r>
          </a:p>
          <a:p>
            <a:endParaRPr lang="ru-RU" dirty="0" smtClean="0"/>
          </a:p>
          <a:p>
            <a:r>
              <a:rPr lang="ru-RU" dirty="0" smtClean="0"/>
              <a:t>Опечатки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019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What is ORCID - ORCID - Guides &amp; Tutorials at The Hong Kong Polytechnic  Univers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32656"/>
            <a:ext cx="4896544" cy="630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3754760" cy="1399032"/>
          </a:xfrm>
        </p:spPr>
        <p:txBody>
          <a:bodyPr/>
          <a:lstStyle/>
          <a:p>
            <a:r>
              <a:rPr lang="en-US" dirty="0" smtClean="0"/>
              <a:t>ORCID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785" y="1628800"/>
            <a:ext cx="4042792" cy="4572000"/>
          </a:xfrm>
        </p:spPr>
        <p:txBody>
          <a:bodyPr>
            <a:normAutofit lnSpcReduction="10000"/>
          </a:bodyPr>
          <a:lstStyle/>
          <a:p>
            <a:pPr marL="64008" indent="0">
              <a:buNone/>
            </a:pPr>
            <a:r>
              <a:rPr lang="ru-RU" dirty="0" smtClean="0"/>
              <a:t>Совместная </a:t>
            </a:r>
            <a:r>
              <a:rPr lang="ru-RU" dirty="0"/>
              <a:t>разработка нескольких </a:t>
            </a:r>
            <a:r>
              <a:rPr lang="ru-RU" dirty="0" smtClean="0"/>
              <a:t>издательств</a:t>
            </a:r>
            <a:r>
              <a:rPr lang="ru-RU" dirty="0"/>
              <a:t>, университетов, научных сообществ</a:t>
            </a:r>
            <a:r>
              <a:rPr lang="ru-RU" dirty="0" smtClean="0"/>
              <a:t>.</a:t>
            </a:r>
            <a:endParaRPr lang="en-US" dirty="0" smtClean="0"/>
          </a:p>
          <a:p>
            <a:pPr marL="64008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en-US" dirty="0" smtClean="0"/>
          </a:p>
          <a:p>
            <a:pPr marL="64008" indent="0">
              <a:buNone/>
            </a:pPr>
            <a:r>
              <a:rPr lang="ru-RU" dirty="0" smtClean="0"/>
              <a:t>http</a:t>
            </a:r>
            <a:r>
              <a:rPr lang="ru-RU" dirty="0"/>
              <a:t>://orcid.org</a:t>
            </a:r>
            <a:r>
              <a:rPr lang="ru-RU" dirty="0" smtClean="0"/>
              <a:t>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013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ORCID Benefi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44824"/>
            <a:ext cx="7488832" cy="403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ORCID - Open </a:t>
            </a:r>
            <a:r>
              <a:rPr lang="en-US" dirty="0"/>
              <a:t>Researcher and Contributor </a:t>
            </a:r>
            <a:r>
              <a:rPr lang="en-US" dirty="0" smtClean="0"/>
              <a:t>ID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07504" y="6148182"/>
            <a:ext cx="8928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Решение проблемы идентификации </a:t>
            </a:r>
            <a:r>
              <a:rPr lang="ru-RU" dirty="0"/>
              <a:t>ученых с </a:t>
            </a:r>
            <a:r>
              <a:rPr lang="ru-RU" dirty="0" smtClean="0"/>
              <a:t>одинаковыми </a:t>
            </a:r>
            <a:r>
              <a:rPr lang="ru-RU" dirty="0"/>
              <a:t>именами и фамилиями</a:t>
            </a:r>
          </a:p>
        </p:txBody>
      </p:sp>
    </p:spTree>
    <p:extLst>
      <p:ext uri="{BB962C8B-B14F-4D97-AF65-F5344CB8AC3E}">
        <p14:creationId xmlns:p14="http://schemas.microsoft.com/office/powerpoint/2010/main" val="217097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troducing orcid What, why and how - ppt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96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7494"/>
            <a:ext cx="8784976" cy="1399032"/>
          </a:xfrm>
        </p:spPr>
        <p:txBody>
          <a:bodyPr/>
          <a:lstStyle/>
          <a:p>
            <a:r>
              <a:rPr lang="ru-RU" dirty="0" smtClean="0"/>
              <a:t>Регулярная работа с личным авторским профилем</a:t>
            </a: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73"/>
          <a:stretch/>
        </p:blipFill>
        <p:spPr bwMode="auto">
          <a:xfrm>
            <a:off x="611560" y="2432833"/>
            <a:ext cx="3096344" cy="1166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05" b="26897"/>
          <a:stretch/>
        </p:blipFill>
        <p:spPr bwMode="auto">
          <a:xfrm>
            <a:off x="4013561" y="2731900"/>
            <a:ext cx="3384376" cy="853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709492"/>
            <a:ext cx="4754143" cy="1997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4077" y="3785845"/>
            <a:ext cx="8366393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b="1" dirty="0" smtClean="0"/>
              <a:t>Удаленный доступ к БД </a:t>
            </a:r>
            <a:r>
              <a:rPr lang="en-US" b="1" dirty="0" smtClean="0"/>
              <a:t>Scopus </a:t>
            </a:r>
            <a:r>
              <a:rPr lang="ru-RU" b="1" dirty="0" smtClean="0"/>
              <a:t>и </a:t>
            </a:r>
            <a:r>
              <a:rPr lang="en-US" b="1" dirty="0" smtClean="0"/>
              <a:t>Web of Science </a:t>
            </a:r>
            <a:r>
              <a:rPr lang="ru-RU" dirty="0" smtClean="0"/>
              <a:t>– </a:t>
            </a:r>
          </a:p>
          <a:p>
            <a:r>
              <a:rPr lang="en-US" dirty="0" smtClean="0"/>
              <a:t>https://csl.bas-net.by/resursy/priobretennye-nauchnye-bazy-dannyh.asp</a:t>
            </a:r>
            <a:r>
              <a:rPr lang="ru-RU" dirty="0" smtClean="0"/>
              <a:t> </a:t>
            </a:r>
            <a:endParaRPr lang="ru-RU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6160389" y="1775265"/>
            <a:ext cx="2779415" cy="864096"/>
            <a:chOff x="4825400" y="4672267"/>
            <a:chExt cx="4219575" cy="1354752"/>
          </a:xfrm>
        </p:grpSpPr>
        <p:pic>
          <p:nvPicPr>
            <p:cNvPr id="9" name="Picture 1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5400" y="4941169"/>
              <a:ext cx="4219575" cy="1085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13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58" t="6558" r="10322" b="3339"/>
            <a:stretch/>
          </p:blipFill>
          <p:spPr bwMode="auto">
            <a:xfrm>
              <a:off x="8620490" y="4672267"/>
              <a:ext cx="424485" cy="7920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0927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Социальные сети для ученых и исследователей</a:t>
            </a:r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99" y="3274098"/>
            <a:ext cx="3631257" cy="88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620769"/>
            <a:ext cx="3447489" cy="1081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686" y="1844824"/>
            <a:ext cx="3883004" cy="1804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97152"/>
            <a:ext cx="2638425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174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005538"/>
            <a:ext cx="863550" cy="867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57250"/>
          </a:xfrm>
        </p:spPr>
        <p:txBody>
          <a:bodyPr/>
          <a:lstStyle/>
          <a:p>
            <a:r>
              <a:rPr lang="ru-RU" dirty="0" smtClean="0"/>
              <a:t>Помощь специалистов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8784976" cy="5186048"/>
          </a:xfrm>
        </p:spPr>
        <p:txBody>
          <a:bodyPr>
            <a:normAutofit fontScale="70000" lnSpcReduction="20000"/>
          </a:bodyPr>
          <a:lstStyle/>
          <a:p>
            <a:pPr marL="64008" indent="0">
              <a:buNone/>
            </a:pPr>
            <a:r>
              <a:rPr lang="ru-RU" dirty="0" smtClean="0"/>
              <a:t>Консультирование:</a:t>
            </a:r>
          </a:p>
          <a:p>
            <a:pPr marL="64008" indent="0">
              <a:buNone/>
            </a:pPr>
            <a:endParaRPr lang="ru-RU" dirty="0" smtClean="0"/>
          </a:p>
          <a:p>
            <a:r>
              <a:rPr lang="ru-RU" dirty="0" smtClean="0"/>
              <a:t>по </a:t>
            </a:r>
            <a:r>
              <a:rPr lang="ru-RU" dirty="0"/>
              <a:t>работе с базами данных научного цитирования (</a:t>
            </a:r>
            <a:r>
              <a:rPr lang="ru-RU" dirty="0" err="1"/>
              <a:t>Web</a:t>
            </a:r>
            <a:r>
              <a:rPr lang="ru-RU" dirty="0"/>
              <a:t> </a:t>
            </a:r>
            <a:r>
              <a:rPr lang="ru-RU" dirty="0" err="1"/>
              <a:t>of</a:t>
            </a:r>
            <a:r>
              <a:rPr lang="ru-RU" dirty="0"/>
              <a:t> </a:t>
            </a:r>
            <a:r>
              <a:rPr lang="ru-RU" dirty="0" err="1"/>
              <a:t>Science</a:t>
            </a:r>
            <a:r>
              <a:rPr lang="ru-RU" dirty="0"/>
              <a:t>, </a:t>
            </a:r>
            <a:r>
              <a:rPr lang="ru-RU" dirty="0" err="1"/>
              <a:t>Scopus</a:t>
            </a:r>
            <a:r>
              <a:rPr lang="ru-RU" dirty="0"/>
              <a:t>, РИНЦ);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по корректировке </a:t>
            </a:r>
            <a:r>
              <a:rPr lang="ru-RU" dirty="0"/>
              <a:t>профиля автора в базах данных научного цитирования, в системах идентификации авторов ORCID, </a:t>
            </a:r>
            <a:r>
              <a:rPr lang="ru-RU" dirty="0" err="1"/>
              <a:t>ResearcherID</a:t>
            </a:r>
            <a:r>
              <a:rPr lang="ru-RU" dirty="0"/>
              <a:t> (</a:t>
            </a:r>
            <a:r>
              <a:rPr lang="ru-RU" dirty="0" err="1"/>
              <a:t>Publons</a:t>
            </a:r>
            <a:r>
              <a:rPr lang="ru-RU" dirty="0"/>
              <a:t>), Академии </a:t>
            </a:r>
            <a:r>
              <a:rPr lang="ru-RU" dirty="0" err="1"/>
              <a:t>Google</a:t>
            </a:r>
            <a:r>
              <a:rPr lang="ru-RU" dirty="0"/>
              <a:t>;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по </a:t>
            </a:r>
            <a:r>
              <a:rPr lang="ru-RU" dirty="0"/>
              <a:t>определению показателей научных журналов (</a:t>
            </a:r>
            <a:r>
              <a:rPr lang="ru-RU" dirty="0" err="1"/>
              <a:t>импакт</a:t>
            </a:r>
            <a:r>
              <a:rPr lang="ru-RU" dirty="0"/>
              <a:t>-фактор (</a:t>
            </a:r>
            <a:r>
              <a:rPr lang="ru-RU" dirty="0" err="1"/>
              <a:t>Impact</a:t>
            </a:r>
            <a:r>
              <a:rPr lang="ru-RU" dirty="0"/>
              <a:t> </a:t>
            </a:r>
            <a:r>
              <a:rPr lang="ru-RU" dirty="0" err="1"/>
              <a:t>Factor</a:t>
            </a:r>
            <a:r>
              <a:rPr lang="ru-RU" dirty="0"/>
              <a:t>) </a:t>
            </a:r>
            <a:r>
              <a:rPr lang="ru-RU" dirty="0" err="1"/>
              <a:t>Web</a:t>
            </a:r>
            <a:r>
              <a:rPr lang="ru-RU" dirty="0"/>
              <a:t> </a:t>
            </a:r>
            <a:r>
              <a:rPr lang="ru-RU" dirty="0" err="1"/>
              <a:t>of</a:t>
            </a:r>
            <a:r>
              <a:rPr lang="ru-RU" dirty="0"/>
              <a:t> </a:t>
            </a:r>
            <a:r>
              <a:rPr lang="ru-RU" dirty="0" err="1"/>
              <a:t>Science</a:t>
            </a:r>
            <a:r>
              <a:rPr lang="ru-RU" dirty="0"/>
              <a:t> и РИНЦ); 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64008" indent="0">
              <a:buNone/>
            </a:pPr>
            <a:r>
              <a:rPr lang="ru-RU" dirty="0" smtClean="0"/>
              <a:t>Создание/корректировка </a:t>
            </a:r>
            <a:r>
              <a:rPr lang="ru-RU" dirty="0"/>
              <a:t>авторского профиля в </a:t>
            </a:r>
            <a:r>
              <a:rPr lang="ru-RU" dirty="0" err="1"/>
              <a:t>наукометрических</a:t>
            </a:r>
            <a:r>
              <a:rPr lang="ru-RU" dirty="0"/>
              <a:t> </a:t>
            </a:r>
            <a:r>
              <a:rPr lang="ru-RU" dirty="0" smtClean="0"/>
              <a:t>системах (1 профиль = 2,5 бел. руб.)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095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231490"/>
            <a:ext cx="6696744" cy="929258"/>
          </a:xfrm>
        </p:spPr>
        <p:txBody>
          <a:bodyPr/>
          <a:lstStyle/>
          <a:p>
            <a:r>
              <a:rPr lang="ru-RU" dirty="0" smtClean="0"/>
              <a:t>Заказ услуги (платно)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Aft>
                <a:spcPts val="1800"/>
              </a:spcAft>
              <a:buFont typeface="Wingdings" pitchFamily="2" charset="2"/>
              <a:buChar char="ü"/>
            </a:pPr>
            <a:r>
              <a:rPr lang="ru-RU" sz="3200" dirty="0"/>
              <a:t>без записи в библиотеку</a:t>
            </a:r>
          </a:p>
          <a:p>
            <a:pPr>
              <a:spcAft>
                <a:spcPts val="1800"/>
              </a:spcAft>
              <a:buFont typeface="Wingdings" pitchFamily="2" charset="2"/>
              <a:buChar char="ü"/>
            </a:pPr>
            <a:r>
              <a:rPr lang="ru-RU" sz="3200" dirty="0"/>
              <a:t>24 часа / 7 дней в неделю</a:t>
            </a:r>
          </a:p>
          <a:p>
            <a:pPr>
              <a:spcAft>
                <a:spcPts val="1800"/>
              </a:spcAft>
              <a:buFont typeface="Wingdings" pitchFamily="2" charset="2"/>
              <a:buChar char="ü"/>
            </a:pPr>
            <a:r>
              <a:rPr lang="ru-RU" sz="3200" dirty="0" smtClean="0"/>
              <a:t>удобны</a:t>
            </a:r>
            <a:r>
              <a:rPr lang="ru-RU" sz="3200" dirty="0"/>
              <a:t>й</a:t>
            </a:r>
            <a:r>
              <a:rPr lang="ru-RU" sz="3200" dirty="0" smtClean="0"/>
              <a:t> способ оплаты (ЕРИП)</a:t>
            </a:r>
            <a:endParaRPr lang="ru-RU" sz="3200" dirty="0"/>
          </a:p>
          <a:p>
            <a:pPr>
              <a:spcAft>
                <a:spcPts val="1800"/>
              </a:spcAft>
              <a:buFont typeface="Wingdings" pitchFamily="2" charset="2"/>
              <a:buChar char="ü"/>
            </a:pPr>
            <a:r>
              <a:rPr lang="ru-RU" sz="3200" dirty="0"/>
              <a:t>получение на электронную почту</a:t>
            </a:r>
          </a:p>
          <a:p>
            <a:pPr marL="64008" lvl="0" indent="0">
              <a:buNone/>
            </a:pPr>
            <a:r>
              <a:rPr lang="ru-RU" dirty="0"/>
              <a:t>Срок выполнения – </a:t>
            </a:r>
            <a:r>
              <a:rPr lang="ru-RU" dirty="0" smtClean="0"/>
              <a:t>1-2 дня.</a:t>
            </a:r>
            <a:endParaRPr lang="en-US" dirty="0" smtClean="0"/>
          </a:p>
          <a:p>
            <a:pPr marL="64008" lvl="0" indent="0">
              <a:buNone/>
            </a:pPr>
            <a:endParaRPr lang="ru-RU" dirty="0" smtClean="0"/>
          </a:p>
          <a:p>
            <a:pPr marL="64008" lvl="0" indent="0">
              <a:buNone/>
            </a:pPr>
            <a:r>
              <a:rPr lang="ru-RU" dirty="0" smtClean="0"/>
              <a:t>Стоимость от 5 руб. </a:t>
            </a:r>
            <a:r>
              <a:rPr lang="ru-RU" dirty="0"/>
              <a:t>з</a:t>
            </a:r>
            <a:r>
              <a:rPr lang="ru-RU" dirty="0" smtClean="0"/>
              <a:t>а 3 БД</a:t>
            </a:r>
            <a:endParaRPr lang="ru-RU" dirty="0"/>
          </a:p>
          <a:p>
            <a:pPr marL="64008" indent="0">
              <a:buNone/>
            </a:pPr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88640"/>
            <a:ext cx="2350137" cy="2646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853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536" y="1268760"/>
            <a:ext cx="8062912" cy="28083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Достоверная и актуальная информация в профиле – ключ к успешному научному сотрудничеству</a:t>
            </a:r>
            <a:endParaRPr lang="ru-RU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539552" y="116632"/>
            <a:ext cx="8062912" cy="864096"/>
          </a:xfrm>
          <a:prstGeom prst="rect">
            <a:avLst/>
          </a:prstGeom>
        </p:spPr>
        <p:txBody>
          <a:bodyPr vert="horz" anchor="t">
            <a:normAutofit fontScale="77500" lnSpcReduction="20000"/>
          </a:bodyPr>
          <a:lstStyle>
            <a:lvl1pPr marL="0" marR="36576" indent="0" algn="r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3000" kern="120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Центральная научная библиотека имени Якуба Коласа Национальной академии наук Беларуси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5502797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Татьяна Пинчук</a:t>
            </a:r>
            <a:endParaRPr lang="en-US" dirty="0" smtClean="0"/>
          </a:p>
          <a:p>
            <a:endParaRPr lang="ru-RU" dirty="0" smtClean="0"/>
          </a:p>
          <a:p>
            <a:r>
              <a:rPr lang="en-US" dirty="0" smtClean="0">
                <a:hlinkClick r:id="rId2"/>
              </a:rPr>
              <a:t>tvp@kolas.basnet.by</a:t>
            </a:r>
            <a:endParaRPr lang="en-US" dirty="0" smtClean="0"/>
          </a:p>
          <a:p>
            <a:r>
              <a:rPr lang="en-US" dirty="0" smtClean="0"/>
              <a:t>(17) 379-91-89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181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13990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Авторский профиль – уникальный идентификатор (</a:t>
            </a:r>
            <a:r>
              <a:rPr lang="en-US" dirty="0" smtClean="0"/>
              <a:t>ID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82808"/>
            <a:ext cx="8568952" cy="4572000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установить </a:t>
            </a:r>
            <a:r>
              <a:rPr lang="ru-RU" dirty="0"/>
              <a:t>однозначное соответствие между автором и его результатами и активностями, исключив проблемы множественности написания фамилии (однофамильцы, смена фамилий при браке, неполное указание имен в публикациях, различные транслитерации и т.д.); 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точно </a:t>
            </a:r>
            <a:r>
              <a:rPr lang="ru-RU" dirty="0"/>
              <a:t>измерить цитируемость работ отдельных исследователей; 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ru-RU" dirty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облегчить </a:t>
            </a:r>
            <a:r>
              <a:rPr lang="ru-RU" dirty="0"/>
              <a:t>процесс оценки производительности и влиятельности конкретного автора; 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ru-RU" dirty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упростить </a:t>
            </a:r>
            <a:r>
              <a:rPr lang="ru-RU" dirty="0"/>
              <a:t>обработку и хранение данных в одном месте; 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ru-RU" dirty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улучшить </a:t>
            </a:r>
            <a:r>
              <a:rPr lang="ru-RU" dirty="0"/>
              <a:t>видимость публикаций автора в Сети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123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194" y="12820"/>
            <a:ext cx="8229600" cy="1399032"/>
          </a:xfrm>
        </p:spPr>
        <p:txBody>
          <a:bodyPr/>
          <a:lstStyle/>
          <a:p>
            <a:r>
              <a:rPr lang="ru-RU" dirty="0" smtClean="0"/>
              <a:t>Системы идентификации</a:t>
            </a:r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73"/>
          <a:stretch/>
        </p:blipFill>
        <p:spPr bwMode="auto">
          <a:xfrm>
            <a:off x="251520" y="1470693"/>
            <a:ext cx="3096344" cy="1166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5" descr="ORCID - Wikipedia"/>
          <p:cNvSpPr>
            <a:spLocks noChangeAspect="1" noChangeArrowheads="1"/>
          </p:cNvSpPr>
          <p:nvPr/>
        </p:nvSpPr>
        <p:spPr bwMode="auto">
          <a:xfrm>
            <a:off x="155575" y="-617538"/>
            <a:ext cx="3581400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7" descr="ORCID - Wikipedia"/>
          <p:cNvSpPr>
            <a:spLocks noChangeAspect="1" noChangeArrowheads="1"/>
          </p:cNvSpPr>
          <p:nvPr/>
        </p:nvSpPr>
        <p:spPr bwMode="auto">
          <a:xfrm>
            <a:off x="307975" y="-465138"/>
            <a:ext cx="3581400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7" name="Picture 9" descr="ORCID - Wikip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738" y="1844824"/>
            <a:ext cx="3867495" cy="138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1" descr="Как получить Web of Science ResearcherID? - Бешеная куриц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37456"/>
            <a:ext cx="3384376" cy="190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280417" y="5085184"/>
            <a:ext cx="4219575" cy="1354752"/>
            <a:chOff x="4825400" y="4672267"/>
            <a:chExt cx="4219575" cy="1354752"/>
          </a:xfrm>
        </p:grpSpPr>
        <p:pic>
          <p:nvPicPr>
            <p:cNvPr id="7182" name="Picture 1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5400" y="4941169"/>
              <a:ext cx="4219575" cy="1085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81" name="Picture 13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58" t="6558" r="10322" b="3339"/>
            <a:stretch/>
          </p:blipFill>
          <p:spPr bwMode="auto">
            <a:xfrm>
              <a:off x="8620490" y="4672267"/>
              <a:ext cx="424485" cy="7920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365104"/>
            <a:ext cx="2426254" cy="826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55864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8553"/>
            <a:ext cx="2880320" cy="785242"/>
          </a:xfrm>
        </p:spPr>
        <p:txBody>
          <a:bodyPr/>
          <a:lstStyle/>
          <a:p>
            <a:r>
              <a:rPr lang="en-US" dirty="0" smtClean="0"/>
              <a:t>Scopus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55"/>
          <a:stretch/>
        </p:blipFill>
        <p:spPr bwMode="auto">
          <a:xfrm>
            <a:off x="22225" y="1375872"/>
            <a:ext cx="9099550" cy="4789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07522" y="6381328"/>
            <a:ext cx="444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Профиль создается автоматически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267744" y="1556792"/>
            <a:ext cx="792088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39672" y="2034136"/>
            <a:ext cx="2092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Scopus Author ID</a:t>
            </a: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1835696" y="1772816"/>
            <a:ext cx="396215" cy="2613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043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128" y="-27384"/>
            <a:ext cx="7068438" cy="929258"/>
          </a:xfrm>
        </p:spPr>
        <p:txBody>
          <a:bodyPr>
            <a:noAutofit/>
          </a:bodyPr>
          <a:lstStyle/>
          <a:p>
            <a:r>
              <a:rPr lang="ru-RU" sz="2800" dirty="0" smtClean="0"/>
              <a:t>Необходима персональная регистрация в </a:t>
            </a:r>
            <a:r>
              <a:rPr lang="be-BY" sz="2800" dirty="0" smtClean="0"/>
              <a:t>БД</a:t>
            </a:r>
            <a:endParaRPr lang="ru-RU" sz="2800" dirty="0"/>
          </a:p>
        </p:txBody>
      </p:sp>
      <p:pic>
        <p:nvPicPr>
          <p:cNvPr id="4" name="Picture 1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9" t="12669" b="18008"/>
          <a:stretch/>
        </p:blipFill>
        <p:spPr bwMode="auto">
          <a:xfrm>
            <a:off x="7272566" y="17092"/>
            <a:ext cx="1810396" cy="786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57842"/>
            <a:ext cx="7488832" cy="5783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418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e-BY" dirty="0" smtClean="0"/>
              <a:t>Точная </a:t>
            </a:r>
            <a:r>
              <a:rPr lang="ru-RU" dirty="0" smtClean="0"/>
              <a:t>идентификация авторов публикации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06" y="2204864"/>
            <a:ext cx="7639910" cy="3231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6981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0192" y="1196752"/>
            <a:ext cx="2773782" cy="2664296"/>
          </a:xfrm>
        </p:spPr>
        <p:txBody>
          <a:bodyPr>
            <a:normAutofit/>
          </a:bodyPr>
          <a:lstStyle/>
          <a:p>
            <a:pPr marL="0"/>
            <a:r>
              <a:rPr lang="ru-RU" sz="2800" dirty="0" smtClean="0"/>
              <a:t>Необходима персональная регистрация</a:t>
            </a:r>
            <a:endParaRPr lang="ru-RU" sz="2800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6300192" y="116632"/>
            <a:ext cx="2779415" cy="864096"/>
            <a:chOff x="4825400" y="4672267"/>
            <a:chExt cx="4219575" cy="1354752"/>
          </a:xfrm>
        </p:grpSpPr>
        <p:pic>
          <p:nvPicPr>
            <p:cNvPr id="4" name="Picture 1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5400" y="4941169"/>
              <a:ext cx="4219575" cy="1085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1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58" t="6558" r="10322" b="3339"/>
            <a:stretch/>
          </p:blipFill>
          <p:spPr bwMode="auto">
            <a:xfrm>
              <a:off x="8620490" y="4672267"/>
              <a:ext cx="424485" cy="7920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"/>
          <a:stretch/>
        </p:blipFill>
        <p:spPr bwMode="auto">
          <a:xfrm>
            <a:off x="107503" y="285440"/>
            <a:ext cx="6059939" cy="6320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6359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674" y="32145"/>
            <a:ext cx="8229600" cy="857250"/>
          </a:xfrm>
        </p:spPr>
        <p:txBody>
          <a:bodyPr/>
          <a:lstStyle/>
          <a:p>
            <a:pPr algn="ctr"/>
            <a:r>
              <a:rPr lang="ru-RU" dirty="0" smtClean="0"/>
              <a:t>Разные показатели в БД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6900838"/>
              </p:ext>
            </p:extLst>
          </p:nvPr>
        </p:nvGraphicFramePr>
        <p:xfrm>
          <a:off x="107504" y="1124744"/>
          <a:ext cx="4824536" cy="1562882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2304256"/>
                <a:gridCol w="864096"/>
                <a:gridCol w="864096"/>
                <a:gridCol w="792088"/>
              </a:tblGrid>
              <a:tr h="5877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Данные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Scopus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Web of Science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РИНЦ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41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Количество публикаций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236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41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Индекс цитирования всех работ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1188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1142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1434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41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Индекс </a:t>
                      </a:r>
                      <a:r>
                        <a:rPr lang="ru-RU" sz="1200" dirty="0" err="1">
                          <a:effectLst/>
                        </a:rPr>
                        <a:t>Хирша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96951"/>
            <a:ext cx="6119693" cy="3313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3" y="6310481"/>
            <a:ext cx="590465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Таблица 1 </a:t>
            </a:r>
            <a:r>
              <a:rPr lang="ru-RU" sz="1050" b="1" dirty="0" smtClean="0"/>
              <a:t>из статьи </a:t>
            </a:r>
            <a:r>
              <a:rPr lang="ru-RU" sz="1050" dirty="0" smtClean="0"/>
              <a:t>«Системы авторской идентификации как инструменты повышения видимости научных публикаций в Интернет» / А. </a:t>
            </a:r>
            <a:r>
              <a:rPr lang="ru-RU" sz="1050" dirty="0" err="1" smtClean="0"/>
              <a:t>Скалабан</a:t>
            </a:r>
            <a:r>
              <a:rPr lang="ru-RU" sz="1050" dirty="0" smtClean="0"/>
              <a:t>, И. </a:t>
            </a:r>
            <a:r>
              <a:rPr lang="ru-RU" sz="1050" dirty="0" err="1" smtClean="0"/>
              <a:t>Юрик</a:t>
            </a:r>
            <a:r>
              <a:rPr lang="en-US" sz="1050" dirty="0" smtClean="0"/>
              <a:t> (2015) </a:t>
            </a:r>
            <a:endParaRPr lang="ru-RU" sz="1050" dirty="0"/>
          </a:p>
        </p:txBody>
      </p:sp>
      <p:pic>
        <p:nvPicPr>
          <p:cNvPr id="1026" name="Picture 2" descr="Scopus content coverage diagr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774562"/>
            <a:ext cx="3646983" cy="2049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794412"/>
            <a:ext cx="2627784" cy="40189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1808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1"/>
          <p:cNvSpPr>
            <a:spLocks noChangeArrowheads="1"/>
          </p:cNvSpPr>
          <p:nvPr/>
        </p:nvSpPr>
        <p:spPr bwMode="auto">
          <a:xfrm>
            <a:off x="11113" y="6187331"/>
            <a:ext cx="9144000" cy="49545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dirty="0">
                <a:cs typeface="Arial" charset="0"/>
              </a:rPr>
              <a:t>Евсеева Людмила Евгеньевна = </a:t>
            </a:r>
            <a:r>
              <a:rPr lang="ru-RU" sz="2000" dirty="0" err="1">
                <a:cs typeface="Arial" charset="0"/>
              </a:rPr>
              <a:t>Evseeva</a:t>
            </a:r>
            <a:r>
              <a:rPr lang="ru-RU" sz="2000" dirty="0">
                <a:cs typeface="Arial" charset="0"/>
              </a:rPr>
              <a:t>, E.</a:t>
            </a:r>
          </a:p>
        </p:txBody>
      </p:sp>
      <p:sp>
        <p:nvSpPr>
          <p:cNvPr id="22531" name="Подзаголовок 8"/>
          <p:cNvSpPr txBox="1">
            <a:spLocks/>
          </p:cNvSpPr>
          <p:nvPr/>
        </p:nvSpPr>
        <p:spPr bwMode="auto">
          <a:xfrm>
            <a:off x="0" y="2780729"/>
            <a:ext cx="8316913" cy="576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ru-RU" sz="2000" dirty="0" err="1">
                <a:latin typeface="+mn-lt"/>
                <a:cs typeface="Arial" charset="0"/>
              </a:rPr>
              <a:t>Титовец</a:t>
            </a:r>
            <a:r>
              <a:rPr lang="ru-RU" sz="2000" dirty="0">
                <a:latin typeface="+mn-lt"/>
                <a:cs typeface="Arial" charset="0"/>
              </a:rPr>
              <a:t>, В.С. = </a:t>
            </a:r>
            <a:r>
              <a:rPr lang="ru-RU" sz="2000" dirty="0" err="1">
                <a:latin typeface="+mn-lt"/>
                <a:cs typeface="Arial" charset="0"/>
              </a:rPr>
              <a:t>Tsitavets</a:t>
            </a:r>
            <a:r>
              <a:rPr lang="ru-RU" sz="2000" dirty="0">
                <a:latin typeface="+mn-lt"/>
                <a:cs typeface="Arial" charset="0"/>
              </a:rPr>
              <a:t>, V.S., </a:t>
            </a:r>
            <a:r>
              <a:rPr lang="ru-RU" sz="2000" dirty="0" err="1">
                <a:latin typeface="+mn-lt"/>
                <a:cs typeface="Arial" charset="0"/>
              </a:rPr>
              <a:t>Titovets</a:t>
            </a:r>
            <a:r>
              <a:rPr lang="ru-RU" sz="2000" dirty="0">
                <a:latin typeface="+mn-lt"/>
                <a:cs typeface="Arial" charset="0"/>
              </a:rPr>
              <a:t>, V.S., </a:t>
            </a:r>
            <a:r>
              <a:rPr lang="ru-RU" sz="2000" dirty="0" err="1">
                <a:latin typeface="+mn-lt"/>
                <a:cs typeface="Arial" charset="0"/>
              </a:rPr>
              <a:t>Tsitavets</a:t>
            </a:r>
            <a:r>
              <a:rPr lang="ru-RU" sz="2000" dirty="0">
                <a:latin typeface="+mn-lt"/>
                <a:cs typeface="Arial" charset="0"/>
              </a:rPr>
              <a:t>, U.S.</a:t>
            </a:r>
          </a:p>
        </p:txBody>
      </p:sp>
      <p:sp>
        <p:nvSpPr>
          <p:cNvPr id="21508" name="Прямоугольник 1"/>
          <p:cNvSpPr>
            <a:spLocks noChangeArrowheads="1"/>
          </p:cNvSpPr>
          <p:nvPr/>
        </p:nvSpPr>
        <p:spPr bwMode="auto">
          <a:xfrm>
            <a:off x="0" y="1208807"/>
            <a:ext cx="8645525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000" dirty="0" err="1">
                <a:cs typeface="Arial" charset="0"/>
              </a:rPr>
              <a:t>Balaboshka</a:t>
            </a:r>
            <a:r>
              <a:rPr lang="ru-RU" sz="2000" dirty="0">
                <a:cs typeface="Arial" charset="0"/>
              </a:rPr>
              <a:t>, K.B. = </a:t>
            </a:r>
            <a:r>
              <a:rPr lang="ru-RU" sz="2000" dirty="0" err="1">
                <a:cs typeface="Arial" charset="0"/>
              </a:rPr>
              <a:t>Болобошко</a:t>
            </a:r>
            <a:r>
              <a:rPr lang="ru-RU" sz="2000" dirty="0">
                <a:cs typeface="Arial" charset="0"/>
              </a:rPr>
              <a:t> К.Б., </a:t>
            </a:r>
            <a:r>
              <a:rPr lang="ru-RU" sz="2000" dirty="0" err="1">
                <a:cs typeface="Arial" charset="0"/>
              </a:rPr>
              <a:t>Hlinkina</a:t>
            </a:r>
            <a:r>
              <a:rPr lang="ru-RU" sz="2000" dirty="0">
                <a:cs typeface="Arial" charset="0"/>
              </a:rPr>
              <a:t>, T.V. = </a:t>
            </a:r>
            <a:r>
              <a:rPr lang="ru-RU" sz="2000" dirty="0" err="1">
                <a:cs typeface="Arial" charset="0"/>
              </a:rPr>
              <a:t>Глинкина</a:t>
            </a:r>
            <a:r>
              <a:rPr lang="ru-RU" sz="2000" dirty="0">
                <a:cs typeface="Arial" charset="0"/>
              </a:rPr>
              <a:t> Т.В., </a:t>
            </a:r>
            <a:r>
              <a:rPr lang="ru-RU" sz="2000" dirty="0" err="1">
                <a:cs typeface="Arial" charset="0"/>
              </a:rPr>
              <a:t>Kastsiuk</a:t>
            </a:r>
            <a:r>
              <a:rPr lang="ru-RU" sz="2000" dirty="0">
                <a:cs typeface="Arial" charset="0"/>
              </a:rPr>
              <a:t>,   S.A. = Костюк С.А.</a:t>
            </a:r>
          </a:p>
        </p:txBody>
      </p:sp>
      <p:sp>
        <p:nvSpPr>
          <p:cNvPr id="22533" name="Прямоугольник 2"/>
          <p:cNvSpPr>
            <a:spLocks noChangeArrowheads="1"/>
          </p:cNvSpPr>
          <p:nvPr/>
        </p:nvSpPr>
        <p:spPr bwMode="auto">
          <a:xfrm>
            <a:off x="0" y="2000895"/>
            <a:ext cx="6978650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000" dirty="0" err="1">
                <a:cs typeface="Arial" charset="0"/>
              </a:rPr>
              <a:t>Brankouskaya</a:t>
            </a:r>
            <a:r>
              <a:rPr lang="ru-RU" sz="2000" dirty="0">
                <a:cs typeface="Arial" charset="0"/>
              </a:rPr>
              <a:t>, A.Y. = </a:t>
            </a:r>
            <a:r>
              <a:rPr lang="ru-RU" sz="2000" dirty="0" err="1">
                <a:cs typeface="Arial" charset="0"/>
              </a:rPr>
              <a:t>Бранковская</a:t>
            </a:r>
            <a:r>
              <a:rPr lang="ru-RU" sz="2000" dirty="0">
                <a:cs typeface="Arial" charset="0"/>
              </a:rPr>
              <a:t> Елена Юрьевна, </a:t>
            </a:r>
            <a:r>
              <a:rPr lang="ru-RU" sz="2000" dirty="0" err="1">
                <a:cs typeface="Arial" charset="0"/>
              </a:rPr>
              <a:t>Dziameshka</a:t>
            </a:r>
            <a:r>
              <a:rPr lang="ru-RU" sz="2000" dirty="0">
                <a:cs typeface="Arial" charset="0"/>
              </a:rPr>
              <a:t>, </a:t>
            </a:r>
            <a:r>
              <a:rPr lang="ru-RU" sz="2000" dirty="0" err="1">
                <a:cs typeface="Arial" charset="0"/>
              </a:rPr>
              <a:t>Volha</a:t>
            </a:r>
            <a:r>
              <a:rPr lang="ru-RU" sz="2000" dirty="0">
                <a:cs typeface="Arial" charset="0"/>
              </a:rPr>
              <a:t> = Демешко Ольга</a:t>
            </a:r>
          </a:p>
        </p:txBody>
      </p:sp>
      <p:sp>
        <p:nvSpPr>
          <p:cNvPr id="22534" name="Прямоугольник 3"/>
          <p:cNvSpPr>
            <a:spLocks noChangeArrowheads="1"/>
          </p:cNvSpPr>
          <p:nvPr/>
        </p:nvSpPr>
        <p:spPr bwMode="auto">
          <a:xfrm>
            <a:off x="0" y="3451026"/>
            <a:ext cx="6637338" cy="49545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dirty="0" err="1">
                <a:cs typeface="Arial" charset="0"/>
              </a:rPr>
              <a:t>Tereshenko</a:t>
            </a:r>
            <a:r>
              <a:rPr lang="ru-RU" sz="2000" dirty="0">
                <a:cs typeface="Arial" charset="0"/>
              </a:rPr>
              <a:t> вместо </a:t>
            </a:r>
            <a:r>
              <a:rPr lang="ru-RU" sz="2000" dirty="0" err="1">
                <a:cs typeface="Arial" charset="0"/>
              </a:rPr>
              <a:t>Tereshchenko</a:t>
            </a:r>
            <a:r>
              <a:rPr lang="ru-RU" sz="2000" dirty="0">
                <a:cs typeface="Arial" charset="0"/>
              </a:rPr>
              <a:t> = Терещенко</a:t>
            </a:r>
          </a:p>
        </p:txBody>
      </p:sp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2300" y="4099098"/>
            <a:ext cx="3268844" cy="49545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dirty="0" err="1">
                <a:cs typeface="Arial" charset="0"/>
              </a:rPr>
              <a:t>Kuncevicz</a:t>
            </a:r>
            <a:r>
              <a:rPr lang="ru-RU" sz="2000" dirty="0">
                <a:cs typeface="Arial" charset="0"/>
              </a:rPr>
              <a:t> = </a:t>
            </a:r>
            <a:r>
              <a:rPr lang="ru-RU" sz="2000" dirty="0" err="1">
                <a:cs typeface="Arial" charset="0"/>
              </a:rPr>
              <a:t>Кунцевич</a:t>
            </a:r>
            <a:endParaRPr lang="ru-RU" sz="2000" dirty="0">
              <a:cs typeface="Arial" charset="0"/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2300" y="4737199"/>
            <a:ext cx="7704138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000" dirty="0" err="1">
                <a:cs typeface="Arial" charset="0"/>
              </a:rPr>
              <a:t>Канунникова</a:t>
            </a:r>
            <a:r>
              <a:rPr lang="ru-RU" sz="2000" dirty="0">
                <a:cs typeface="Arial" charset="0"/>
              </a:rPr>
              <a:t> (в девичестве Боброва) Нина Павловна = </a:t>
            </a:r>
            <a:r>
              <a:rPr lang="ru-RU" sz="2000" dirty="0" err="1">
                <a:cs typeface="Arial" charset="0"/>
              </a:rPr>
              <a:t>Kanunnikova</a:t>
            </a:r>
            <a:r>
              <a:rPr lang="ru-RU" sz="2000" dirty="0">
                <a:cs typeface="Arial" charset="0"/>
              </a:rPr>
              <a:t>, </a:t>
            </a:r>
            <a:r>
              <a:rPr lang="ru-RU" sz="2000" dirty="0" err="1">
                <a:cs typeface="Arial" charset="0"/>
              </a:rPr>
              <a:t>Nina</a:t>
            </a:r>
            <a:r>
              <a:rPr lang="ru-RU" sz="2000" dirty="0">
                <a:cs typeface="Arial" charset="0"/>
              </a:rPr>
              <a:t> P.,  </a:t>
            </a:r>
            <a:r>
              <a:rPr lang="ru-RU" sz="2000" dirty="0" err="1">
                <a:cs typeface="Arial" charset="0"/>
              </a:rPr>
              <a:t>Bobrova</a:t>
            </a:r>
            <a:r>
              <a:rPr lang="ru-RU" sz="2000" dirty="0">
                <a:cs typeface="Arial" charset="0"/>
              </a:rPr>
              <a:t>, N.P.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9525" y="5539258"/>
            <a:ext cx="9144000" cy="49545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dirty="0" err="1">
                <a:cs typeface="Arial" charset="0"/>
              </a:rPr>
              <a:t>Вашкевич</a:t>
            </a:r>
            <a:r>
              <a:rPr lang="ru-RU" sz="2000" dirty="0">
                <a:cs typeface="Arial" charset="0"/>
              </a:rPr>
              <a:t> Максим Иосифович = </a:t>
            </a:r>
            <a:r>
              <a:rPr lang="ru-RU" sz="2000" dirty="0" err="1">
                <a:cs typeface="Arial" charset="0"/>
              </a:rPr>
              <a:t>Maksim,V</a:t>
            </a:r>
            <a:r>
              <a:rPr lang="ru-RU" sz="2000" dirty="0">
                <a:cs typeface="Arial" charset="0"/>
              </a:rPr>
              <a:t>.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44624"/>
            <a:ext cx="8568952" cy="1092175"/>
          </a:xfrm>
        </p:spPr>
        <p:txBody>
          <a:bodyPr/>
          <a:lstStyle/>
          <a:p>
            <a:r>
              <a:rPr lang="ru-RU" dirty="0" smtClean="0"/>
              <a:t>Проблемы</a:t>
            </a:r>
            <a:r>
              <a:rPr lang="en-US" dirty="0" smtClean="0"/>
              <a:t> </a:t>
            </a:r>
            <a:r>
              <a:rPr lang="ru-RU" dirty="0" smtClean="0"/>
              <a:t>идентификации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106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nimBg="1"/>
      <p:bldP spid="22531" grpId="0" animBg="1"/>
      <p:bldP spid="22533" grpId="0" animBg="1"/>
      <p:bldP spid="22534" grpId="0" animBg="1"/>
      <p:bldP spid="2" grpId="0" animBg="1"/>
      <p:bldP spid="3" grpId="0" animBg="1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477</TotalTime>
  <Words>463</Words>
  <Application>Microsoft Office PowerPoint</Application>
  <PresentationFormat>Экран (4:3)</PresentationFormat>
  <Paragraphs>92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Яркая</vt:lpstr>
      <vt:lpstr>Профиль автора - личное портфолио ученого. </vt:lpstr>
      <vt:lpstr>Авторский профиль – уникальный идентификатор (ID)</vt:lpstr>
      <vt:lpstr>Системы идентификации</vt:lpstr>
      <vt:lpstr>Scopus</vt:lpstr>
      <vt:lpstr>Необходима персональная регистрация в БД</vt:lpstr>
      <vt:lpstr>Точная идентификация авторов публикации</vt:lpstr>
      <vt:lpstr>Необходима персональная регистрация</vt:lpstr>
      <vt:lpstr>Разные показатели в БД</vt:lpstr>
      <vt:lpstr>Проблемы идентификации</vt:lpstr>
      <vt:lpstr>Проблемы идентификации</vt:lpstr>
      <vt:lpstr>ORCID</vt:lpstr>
      <vt:lpstr>ORCID - Open Researcher and Contributor ID</vt:lpstr>
      <vt:lpstr>Презентация PowerPoint</vt:lpstr>
      <vt:lpstr>Регулярная работа с личным авторским профилем</vt:lpstr>
      <vt:lpstr>Социальные сети для ученых и исследователей</vt:lpstr>
      <vt:lpstr>Помощь специалистов</vt:lpstr>
      <vt:lpstr>Заказ услуги (платно)</vt:lpstr>
      <vt:lpstr>Достоверная и актуальная информация в профиле – ключ к успешному научному сотрудничеству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Tatsiana</dc:creator>
  <cp:lastModifiedBy>Tatsiana</cp:lastModifiedBy>
  <cp:revision>33</cp:revision>
  <dcterms:created xsi:type="dcterms:W3CDTF">2022-10-24T08:34:17Z</dcterms:created>
  <dcterms:modified xsi:type="dcterms:W3CDTF">2022-10-25T08:00:02Z</dcterms:modified>
</cp:coreProperties>
</file>